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3"/>
  </p:notesMasterIdLst>
  <p:sldIdLst>
    <p:sldId id="344" r:id="rId2"/>
    <p:sldId id="263" r:id="rId3"/>
    <p:sldId id="261" r:id="rId4"/>
    <p:sldId id="262" r:id="rId5"/>
    <p:sldId id="257" r:id="rId6"/>
    <p:sldId id="258" r:id="rId7"/>
    <p:sldId id="259" r:id="rId8"/>
    <p:sldId id="260" r:id="rId9"/>
    <p:sldId id="272" r:id="rId10"/>
    <p:sldId id="273" r:id="rId11"/>
    <p:sldId id="265" r:id="rId12"/>
    <p:sldId id="280" r:id="rId13"/>
    <p:sldId id="360" r:id="rId14"/>
    <p:sldId id="266" r:id="rId15"/>
    <p:sldId id="278" r:id="rId16"/>
    <p:sldId id="277" r:id="rId17"/>
    <p:sldId id="267" r:id="rId18"/>
    <p:sldId id="274" r:id="rId19"/>
    <p:sldId id="275" r:id="rId20"/>
    <p:sldId id="276" r:id="rId21"/>
    <p:sldId id="296" r:id="rId22"/>
    <p:sldId id="294" r:id="rId23"/>
    <p:sldId id="298" r:id="rId24"/>
    <p:sldId id="299" r:id="rId25"/>
    <p:sldId id="300" r:id="rId26"/>
    <p:sldId id="297" r:id="rId27"/>
    <p:sldId id="301" r:id="rId28"/>
    <p:sldId id="352" r:id="rId29"/>
    <p:sldId id="353" r:id="rId30"/>
    <p:sldId id="354" r:id="rId31"/>
    <p:sldId id="358" r:id="rId32"/>
    <p:sldId id="295" r:id="rId33"/>
    <p:sldId id="302" r:id="rId34"/>
    <p:sldId id="303" r:id="rId35"/>
    <p:sldId id="304" r:id="rId36"/>
    <p:sldId id="305" r:id="rId37"/>
    <p:sldId id="355" r:id="rId38"/>
    <p:sldId id="306" r:id="rId39"/>
    <p:sldId id="307" r:id="rId40"/>
    <p:sldId id="357" r:id="rId41"/>
    <p:sldId id="356" r:id="rId42"/>
    <p:sldId id="348" r:id="rId43"/>
    <p:sldId id="349" r:id="rId44"/>
    <p:sldId id="350" r:id="rId45"/>
    <p:sldId id="269" r:id="rId46"/>
    <p:sldId id="346" r:id="rId47"/>
    <p:sldId id="345" r:id="rId48"/>
    <p:sldId id="284" r:id="rId49"/>
    <p:sldId id="285" r:id="rId50"/>
    <p:sldId id="286" r:id="rId51"/>
    <p:sldId id="318" r:id="rId52"/>
    <p:sldId id="287" r:id="rId53"/>
    <p:sldId id="309" r:id="rId54"/>
    <p:sldId id="310" r:id="rId55"/>
    <p:sldId id="312" r:id="rId56"/>
    <p:sldId id="311" r:id="rId57"/>
    <p:sldId id="313" r:id="rId58"/>
    <p:sldId id="314" r:id="rId59"/>
    <p:sldId id="315" r:id="rId60"/>
    <p:sldId id="351" r:id="rId61"/>
    <p:sldId id="316" r:id="rId62"/>
    <p:sldId id="317" r:id="rId63"/>
    <p:sldId id="319" r:id="rId64"/>
    <p:sldId id="320" r:id="rId65"/>
    <p:sldId id="321" r:id="rId66"/>
    <p:sldId id="322" r:id="rId67"/>
    <p:sldId id="323" r:id="rId68"/>
    <p:sldId id="324" r:id="rId69"/>
    <p:sldId id="326" r:id="rId70"/>
    <p:sldId id="327" r:id="rId71"/>
    <p:sldId id="328" r:id="rId72"/>
    <p:sldId id="288" r:id="rId73"/>
    <p:sldId id="330" r:id="rId74"/>
    <p:sldId id="331" r:id="rId75"/>
    <p:sldId id="332" r:id="rId76"/>
    <p:sldId id="333" r:id="rId77"/>
    <p:sldId id="338" r:id="rId78"/>
    <p:sldId id="334" r:id="rId79"/>
    <p:sldId id="335" r:id="rId80"/>
    <p:sldId id="336" r:id="rId81"/>
    <p:sldId id="337" r:id="rId82"/>
    <p:sldId id="339" r:id="rId83"/>
    <p:sldId id="340" r:id="rId84"/>
    <p:sldId id="290" r:id="rId85"/>
    <p:sldId id="341" r:id="rId86"/>
    <p:sldId id="361" r:id="rId87"/>
    <p:sldId id="362" r:id="rId88"/>
    <p:sldId id="291" r:id="rId89"/>
    <p:sldId id="342" r:id="rId90"/>
    <p:sldId id="347" r:id="rId91"/>
    <p:sldId id="343"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69800" autoAdjust="0"/>
  </p:normalViewPr>
  <p:slideViewPr>
    <p:cSldViewPr snapToGrid="0">
      <p:cViewPr varScale="1">
        <p:scale>
          <a:sx n="79" d="100"/>
          <a:sy n="79" d="100"/>
        </p:scale>
        <p:origin x="180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4/9/2021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87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also important and useful for helping viewers interpret data visualizations. These principles are used in design, but can also be used in data visualization, particularly the principles of proximity, similarity, and continuity. </a:t>
            </a:r>
          </a:p>
          <a:p>
            <a:endParaRPr lang="en-US" dirty="0"/>
          </a:p>
          <a:p>
            <a:r>
              <a:rPr lang="en-US" dirty="0" err="1">
                <a:effectLst/>
              </a:rPr>
              <a:t>Bufe</a:t>
            </a:r>
            <a:r>
              <a:rPr lang="en-US" dirty="0">
                <a:effectLst/>
              </a:rPr>
              <a:t>, A. (2019, November 26). Gestalt principles: The complete overview. Retrieved March 08, 2021, from https://uxcam.com/blog/gestalt-principles/</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88902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Finally, Cairo lists five qualities of great data visualizations in his book </a:t>
            </a:r>
            <a:r>
              <a:rPr lang="en-US" sz="1200" b="0" i="1" dirty="0">
                <a:solidFill>
                  <a:srgbClr val="808080"/>
                </a:solidFill>
                <a:effectLst/>
              </a:rPr>
              <a:t>The Truthful Art</a:t>
            </a:r>
            <a:r>
              <a:rPr lang="en-US" sz="1200" b="0" i="0" dirty="0">
                <a:solidFill>
                  <a:srgbClr val="808080"/>
                </a:solidFill>
                <a:effectLst/>
              </a:rPr>
              <a:t>; data visualizations should be truthful, functional, beautiful, insightful, and enlightening. These are qualities we can keep in mind when designing data visualizations, and these are things that I think ggplot2 and R make easy to do once you get the hang of the process. The graphs we will look at in this webinar are not particularly beautiful or enlightening as they have been made with the intention more of developing ggplot2 knowledge, but hopefully you will find them truthful, functional, and insightful to how the ggplot2 process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80808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2387033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 Using ggplot2 also allows graphs and plots to be reproduced since they are entirely created by code. </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set up in R, all you will need is the </a:t>
            </a:r>
            <a:r>
              <a:rPr lang="en-US" dirty="0" err="1"/>
              <a:t>tidyverse</a:t>
            </a:r>
            <a:r>
              <a:rPr lang="en-US" dirty="0"/>
              <a:t> package installed and a set of tidy data. </a:t>
            </a:r>
          </a:p>
          <a:p>
            <a:r>
              <a:rPr lang="en-US" dirty="0"/>
              <a:t>R Markdown is a very useful tool/file format that can be used to create documentation along with your code. This is ideal for reproducibility. </a:t>
            </a:r>
          </a:p>
          <a:p>
            <a:r>
              <a:rPr lang="en-US" dirty="0"/>
              <a:t>The webinar materials provided include an R Markdown file with all the code to process the data and create the plots used in this webinar, the data files used, which I will discuss in a little more detail soon, and a folder for plots. The .here file is needed so that the R Markdown code knows where to find the data files and save the plot. The README file contains more information about each individual file and the structure of the folder.</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Day 1 of the Data Visualization in R webinar. I’m Jenn Schilling, my pronouns are she/her/hers, and it is an honor and a joy to be with you today. I am a senior data analyst at the University of Arizona, and an adjunct faculty member at the College for Creative Studies where I teach graduate classes on data visualization. Thank you for being here, and I hope you will find this webinar beneficial. Before I begin, I would like acknowledge that I am on the </a:t>
            </a:r>
            <a:r>
              <a:rPr lang="en-US" b="0" i="0" dirty="0">
                <a:solidFill>
                  <a:srgbClr val="403635"/>
                </a:solidFill>
                <a:effectLst/>
                <a:latin typeface="MiloWeb"/>
              </a:rPr>
              <a:t>ancestral lands of the Tohono O'odham and Pascua Yaqui nations, indigenous peoples who have occupied this land since time immemorial. </a:t>
            </a:r>
          </a:p>
          <a:p>
            <a:endParaRPr lang="en-US" b="0" i="0" dirty="0">
              <a:solidFill>
                <a:srgbClr val="403635"/>
              </a:solidFill>
              <a:effectLst/>
              <a:latin typeface="MiloWeb"/>
            </a:endParaRPr>
          </a:p>
          <a:p>
            <a:r>
              <a:rPr lang="en-US" b="0" i="0" dirty="0">
                <a:solidFill>
                  <a:srgbClr val="403635"/>
                </a:solidFill>
                <a:effectLst/>
                <a:latin typeface="MiloWeb"/>
              </a:rPr>
              <a:t>Territory acknowledgements are one small part of disrupting and dismantling colonial structures.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webinar is from IPEDS. I used data from the directory to get information about the institutions. Then I pulled completions, enrollment, and admissions data for the past 3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a tidy format.</a:t>
            </a:r>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 along with the number of applicants, number of admits, and number of students who enrolled.</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can be added to the scatterplot points by populating the “color” argument of the aesthetics mappings. Now, each point is given a color based on the institution name. </a:t>
            </a:r>
          </a:p>
        </p:txBody>
      </p:sp>
      <p:sp>
        <p:nvSpPr>
          <p:cNvPr id="4" name="Slide Number Placeholder 3"/>
          <p:cNvSpPr>
            <a:spLocks noGrp="1"/>
          </p:cNvSpPr>
          <p:nvPr>
            <p:ph type="sldNum" sz="quarter" idx="5"/>
          </p:nvPr>
        </p:nvSpPr>
        <p:spPr/>
        <p:txBody>
          <a:bodyPr/>
          <a:lstStyle/>
          <a:p>
            <a:fld id="{3C20A7C7-CA8D-4C49-BCFB-55E6C5267475}" type="slidenum">
              <a:rPr lang="en-US" smtClean="0"/>
              <a:t>28</a:t>
            </a:fld>
            <a:endParaRPr lang="en-US"/>
          </a:p>
        </p:txBody>
      </p:sp>
    </p:spTree>
    <p:extLst>
      <p:ext uri="{BB962C8B-B14F-4D97-AF65-F5344CB8AC3E}">
        <p14:creationId xmlns:p14="http://schemas.microsoft.com/office/powerpoint/2010/main" val="2019023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assign color using a numeric variable, in this case R uses a gradient color scale to assign color by the number of students enrolled. </a:t>
            </a:r>
          </a:p>
        </p:txBody>
      </p:sp>
      <p:sp>
        <p:nvSpPr>
          <p:cNvPr id="4" name="Slide Number Placeholder 3"/>
          <p:cNvSpPr>
            <a:spLocks noGrp="1"/>
          </p:cNvSpPr>
          <p:nvPr>
            <p:ph type="sldNum" sz="quarter" idx="5"/>
          </p:nvPr>
        </p:nvSpPr>
        <p:spPr/>
        <p:txBody>
          <a:bodyPr/>
          <a:lstStyle/>
          <a:p>
            <a:fld id="{3C20A7C7-CA8D-4C49-BCFB-55E6C5267475}" type="slidenum">
              <a:rPr lang="en-US" smtClean="0"/>
              <a:t>29</a:t>
            </a:fld>
            <a:endParaRPr lang="en-US"/>
          </a:p>
        </p:txBody>
      </p:sp>
    </p:spTree>
    <p:extLst>
      <p:ext uri="{BB962C8B-B14F-4D97-AF65-F5344CB8AC3E}">
        <p14:creationId xmlns:p14="http://schemas.microsoft.com/office/powerpoint/2010/main" val="3140014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piece of the aesthetics mapping function is the size argument. We can assign this to the number of students enrolled, and it sizes the points by the number of students enrolled. </a:t>
            </a:r>
          </a:p>
        </p:txBody>
      </p:sp>
      <p:sp>
        <p:nvSpPr>
          <p:cNvPr id="4" name="Slide Number Placeholder 3"/>
          <p:cNvSpPr>
            <a:spLocks noGrp="1"/>
          </p:cNvSpPr>
          <p:nvPr>
            <p:ph type="sldNum" sz="quarter" idx="5"/>
          </p:nvPr>
        </p:nvSpPr>
        <p:spPr/>
        <p:txBody>
          <a:bodyPr/>
          <a:lstStyle/>
          <a:p>
            <a:fld id="{3C20A7C7-CA8D-4C49-BCFB-55E6C5267475}" type="slidenum">
              <a:rPr lang="en-US" smtClean="0"/>
              <a:t>30</a:t>
            </a:fld>
            <a:endParaRPr lang="en-US"/>
          </a:p>
        </p:txBody>
      </p:sp>
    </p:spTree>
    <p:extLst>
      <p:ext uri="{BB962C8B-B14F-4D97-AF65-F5344CB8AC3E}">
        <p14:creationId xmlns:p14="http://schemas.microsoft.com/office/powerpoint/2010/main" val="555634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begin by briefly covering some data visualization concepts and best practices. Then we will dive into data visualization in R, getting set up, and making two different types of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and color can be used together.</a:t>
            </a:r>
          </a:p>
        </p:txBody>
      </p:sp>
      <p:sp>
        <p:nvSpPr>
          <p:cNvPr id="4" name="Slide Number Placeholder 3"/>
          <p:cNvSpPr>
            <a:spLocks noGrp="1"/>
          </p:cNvSpPr>
          <p:nvPr>
            <p:ph type="sldNum" sz="quarter" idx="5"/>
          </p:nvPr>
        </p:nvSpPr>
        <p:spPr/>
        <p:txBody>
          <a:bodyPr/>
          <a:lstStyle/>
          <a:p>
            <a:fld id="{3C20A7C7-CA8D-4C49-BCFB-55E6C5267475}" type="slidenum">
              <a:rPr lang="en-US" smtClean="0"/>
              <a:t>31</a:t>
            </a:fld>
            <a:endParaRPr lang="en-US"/>
          </a:p>
        </p:txBody>
      </p:sp>
    </p:spTree>
    <p:extLst>
      <p:ext uri="{BB962C8B-B14F-4D97-AF65-F5344CB8AC3E}">
        <p14:creationId xmlns:p14="http://schemas.microsoft.com/office/powerpoint/2010/main" val="389717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33</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34</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35</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36</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we could identify institutions in this plot is using the color argument. Similarly to the scatterplot, we can set the color argument to the institution name, and </a:t>
            </a:r>
            <a:r>
              <a:rPr lang="en-US" dirty="0" err="1"/>
              <a:t>ggplot</a:t>
            </a:r>
            <a:r>
              <a:rPr lang="en-US" dirty="0"/>
              <a:t> will map the name onto the color. Each line is given a different </a:t>
            </a:r>
            <a:r>
              <a:rPr lang="en-US" dirty="0" err="1"/>
              <a:t>colur</a:t>
            </a:r>
            <a:r>
              <a:rPr lang="en-US" dirty="0"/>
              <a:t> and we can see the list of institutions in the legend. </a:t>
            </a:r>
          </a:p>
        </p:txBody>
      </p:sp>
      <p:sp>
        <p:nvSpPr>
          <p:cNvPr id="4" name="Slide Number Placeholder 3"/>
          <p:cNvSpPr>
            <a:spLocks noGrp="1"/>
          </p:cNvSpPr>
          <p:nvPr>
            <p:ph type="sldNum" sz="quarter" idx="5"/>
          </p:nvPr>
        </p:nvSpPr>
        <p:spPr/>
        <p:txBody>
          <a:bodyPr/>
          <a:lstStyle/>
          <a:p>
            <a:fld id="{3C20A7C7-CA8D-4C49-BCFB-55E6C5267475}" type="slidenum">
              <a:rPr lang="en-US" smtClean="0"/>
              <a:t>37</a:t>
            </a:fld>
            <a:endParaRPr lang="en-US"/>
          </a:p>
        </p:txBody>
      </p:sp>
    </p:spTree>
    <p:extLst>
      <p:ext uri="{BB962C8B-B14F-4D97-AF65-F5344CB8AC3E}">
        <p14:creationId xmlns:p14="http://schemas.microsoft.com/office/powerpoint/2010/main" val="26920519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identify each line is using labels. 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38</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39</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move the labels to the end of the line, we use </a:t>
            </a:r>
            <a:r>
              <a:rPr lang="en-US" dirty="0" err="1"/>
              <a:t>hjust</a:t>
            </a:r>
            <a:r>
              <a:rPr lang="en-US" dirty="0"/>
              <a:t> = 0 to left-justify them. Within the </a:t>
            </a:r>
            <a:r>
              <a:rPr lang="en-US" dirty="0" err="1"/>
              <a:t>geom_text</a:t>
            </a:r>
            <a:r>
              <a:rPr lang="en-US" dirty="0"/>
              <a:t>() function, we can set the horizontal and vertical justification of the text labels.</a:t>
            </a:r>
          </a:p>
        </p:txBody>
      </p:sp>
      <p:sp>
        <p:nvSpPr>
          <p:cNvPr id="4" name="Slide Number Placeholder 3"/>
          <p:cNvSpPr>
            <a:spLocks noGrp="1"/>
          </p:cNvSpPr>
          <p:nvPr>
            <p:ph type="sldNum" sz="quarter" idx="5"/>
          </p:nvPr>
        </p:nvSpPr>
        <p:spPr/>
        <p:txBody>
          <a:bodyPr/>
          <a:lstStyle/>
          <a:p>
            <a:fld id="{3C20A7C7-CA8D-4C49-BCFB-55E6C5267475}" type="slidenum">
              <a:rPr lang="en-US" smtClean="0"/>
              <a:t>40</a:t>
            </a:fld>
            <a:endParaRPr lang="en-US"/>
          </a:p>
        </p:txBody>
      </p:sp>
    </p:spTree>
    <p:extLst>
      <p:ext uri="{BB962C8B-B14F-4D97-AF65-F5344CB8AC3E}">
        <p14:creationId xmlns:p14="http://schemas.microsoft.com/office/powerpoint/2010/main" val="347927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outcomes of this webinar are that participants will be able to explain how the grammar of graphics works in R, create three different plots in R, add titles and labels to a plot in R, and change the formatting of a plot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the labels easier to read by expanding the x-axis. Axis ranges or limits can be changed using functions like </a:t>
            </a:r>
            <a:r>
              <a:rPr lang="en-US" dirty="0" err="1"/>
              <a:t>scale_x_continuous</a:t>
            </a:r>
            <a:r>
              <a:rPr lang="en-US" dirty="0"/>
              <a:t>(). We use this function because the x-axis represents a continuous variable. There are similar scale functions for the y-axis, color, and size. There are also scale functions for discrete or binned variables. Here we will manually set to x-axis limits to expand the range of the axis. Now the labels are more visible. They are still not completely visible, and we could adjust the upper limit further to view the whole label. Or we could take a different approach to add these labels. </a:t>
            </a:r>
          </a:p>
        </p:txBody>
      </p:sp>
      <p:sp>
        <p:nvSpPr>
          <p:cNvPr id="4" name="Slide Number Placeholder 3"/>
          <p:cNvSpPr>
            <a:spLocks noGrp="1"/>
          </p:cNvSpPr>
          <p:nvPr>
            <p:ph type="sldNum" sz="quarter" idx="5"/>
          </p:nvPr>
        </p:nvSpPr>
        <p:spPr/>
        <p:txBody>
          <a:bodyPr/>
          <a:lstStyle/>
          <a:p>
            <a:fld id="{3C20A7C7-CA8D-4C49-BCFB-55E6C5267475}" type="slidenum">
              <a:rPr lang="en-US" smtClean="0"/>
              <a:t>41</a:t>
            </a:fld>
            <a:endParaRPr lang="en-US"/>
          </a:p>
        </p:txBody>
      </p:sp>
    </p:spTree>
    <p:extLst>
      <p:ext uri="{BB962C8B-B14F-4D97-AF65-F5344CB8AC3E}">
        <p14:creationId xmlns:p14="http://schemas.microsoft.com/office/powerpoint/2010/main" val="6918421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labels easier to read, we can make one change to the mapping in the </a:t>
            </a:r>
            <a:r>
              <a:rPr lang="en-US" dirty="0" err="1"/>
              <a:t>geom_text</a:t>
            </a:r>
            <a:r>
              <a:rPr lang="en-US" dirty="0"/>
              <a:t>() function. We set the x argument equal to infinity to push the labels off the plot. We also use the horizontal justification argument </a:t>
            </a:r>
            <a:r>
              <a:rPr lang="en-US" dirty="0" err="1"/>
              <a:t>hjust</a:t>
            </a:r>
            <a:r>
              <a:rPr lang="en-US" dirty="0"/>
              <a:t> to left justify the labels and then move them slightly in. </a:t>
            </a:r>
            <a:r>
              <a:rPr lang="en-US" dirty="0" err="1"/>
              <a:t>hjust</a:t>
            </a:r>
            <a:r>
              <a:rPr lang="en-US" dirty="0"/>
              <a:t> = 0 is left justified, </a:t>
            </a:r>
            <a:r>
              <a:rPr lang="en-US" dirty="0" err="1"/>
              <a:t>hjust</a:t>
            </a:r>
            <a:r>
              <a:rPr lang="en-US" dirty="0"/>
              <a:t> = 0.5 is centered, and </a:t>
            </a:r>
            <a:r>
              <a:rPr lang="en-US" dirty="0" err="1"/>
              <a:t>hjust</a:t>
            </a:r>
            <a:r>
              <a:rPr lang="en-US" dirty="0"/>
              <a:t> = 1 is right justified. You will notice that we can’t actually see any of the labels right now.</a:t>
            </a:r>
          </a:p>
        </p:txBody>
      </p:sp>
      <p:sp>
        <p:nvSpPr>
          <p:cNvPr id="4" name="Slide Number Placeholder 3"/>
          <p:cNvSpPr>
            <a:spLocks noGrp="1"/>
          </p:cNvSpPr>
          <p:nvPr>
            <p:ph type="sldNum" sz="quarter" idx="5"/>
          </p:nvPr>
        </p:nvSpPr>
        <p:spPr/>
        <p:txBody>
          <a:bodyPr/>
          <a:lstStyle/>
          <a:p>
            <a:fld id="{3C20A7C7-CA8D-4C49-BCFB-55E6C5267475}" type="slidenum">
              <a:rPr lang="en-US" smtClean="0"/>
              <a:t>42</a:t>
            </a:fld>
            <a:endParaRPr lang="en-US"/>
          </a:p>
        </p:txBody>
      </p:sp>
    </p:spTree>
    <p:extLst>
      <p:ext uri="{BB962C8B-B14F-4D97-AF65-F5344CB8AC3E}">
        <p14:creationId xmlns:p14="http://schemas.microsoft.com/office/powerpoint/2010/main" val="814187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added a new function </a:t>
            </a:r>
            <a:r>
              <a:rPr lang="en-US" dirty="0" err="1"/>
              <a:t>coord_cartesian</a:t>
            </a:r>
            <a:r>
              <a:rPr lang="en-US" dirty="0"/>
              <a:t>(). This function is used to zoom in or out the plot without changing the underlying data or axis limits. If we set clip to “off” (the default is on), then the drawing of </a:t>
            </a:r>
            <a:r>
              <a:rPr lang="en-US" dirty="0" err="1"/>
              <a:t>ggplot</a:t>
            </a:r>
            <a:r>
              <a:rPr lang="en-US" dirty="0"/>
              <a:t> elements can extend past the plot panel. The plot panel is the area in which the geometric elements are drawn in a plot (the grey area). We still cannot really see our labels, but by setting the clip to “off” it allows the text elements to be drawn outside of the plot panel, which is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43</a:t>
            </a:fld>
            <a:endParaRPr lang="en-US"/>
          </a:p>
        </p:txBody>
      </p:sp>
    </p:spTree>
    <p:extLst>
      <p:ext uri="{BB962C8B-B14F-4D97-AF65-F5344CB8AC3E}">
        <p14:creationId xmlns:p14="http://schemas.microsoft.com/office/powerpoint/2010/main" val="5887678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use another new function theme(). The theme() function allows us to manually set all of the plot formatting. We can use it to change fonts, manipulate spacing, and change colors. Generally, it controls the way the plot looks. In this instance, we are going to use the </a:t>
            </a:r>
            <a:r>
              <a:rPr lang="en-US" dirty="0" err="1"/>
              <a:t>plot.margin</a:t>
            </a:r>
            <a:r>
              <a:rPr lang="en-US" dirty="0"/>
              <a:t> argument to extend the right-hand margin so that we can view the entire label. We will get more into the theme function tomorrow. It is very useful for customizing the look of your plots.</a:t>
            </a:r>
          </a:p>
        </p:txBody>
      </p:sp>
      <p:sp>
        <p:nvSpPr>
          <p:cNvPr id="4" name="Slide Number Placeholder 3"/>
          <p:cNvSpPr>
            <a:spLocks noGrp="1"/>
          </p:cNvSpPr>
          <p:nvPr>
            <p:ph type="sldNum" sz="quarter" idx="5"/>
          </p:nvPr>
        </p:nvSpPr>
        <p:spPr/>
        <p:txBody>
          <a:bodyPr/>
          <a:lstStyle/>
          <a:p>
            <a:fld id="{3C20A7C7-CA8D-4C49-BCFB-55E6C5267475}" type="slidenum">
              <a:rPr lang="en-US" smtClean="0"/>
              <a:t>44</a:t>
            </a:fld>
            <a:endParaRPr lang="en-US"/>
          </a:p>
        </p:txBody>
      </p:sp>
    </p:spTree>
    <p:extLst>
      <p:ext uri="{BB962C8B-B14F-4D97-AF65-F5344CB8AC3E}">
        <p14:creationId xmlns:p14="http://schemas.microsoft.com/office/powerpoint/2010/main" val="27899041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4128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back to Day 2 of the Data Visualization in R webinar. It is an honor and a joy to be with you today. Here’s today’s agenda.</a:t>
            </a:r>
          </a:p>
        </p:txBody>
      </p:sp>
      <p:sp>
        <p:nvSpPr>
          <p:cNvPr id="4" name="Slide Number Placeholder 3"/>
          <p:cNvSpPr>
            <a:spLocks noGrp="1"/>
          </p:cNvSpPr>
          <p:nvPr>
            <p:ph type="sldNum" sz="quarter" idx="5"/>
          </p:nvPr>
        </p:nvSpPr>
        <p:spPr/>
        <p:txBody>
          <a:bodyPr/>
          <a:lstStyle/>
          <a:p>
            <a:fld id="{3C20A7C7-CA8D-4C49-BCFB-55E6C5267475}" type="slidenum">
              <a:rPr lang="en-US" smtClean="0"/>
              <a:t>48</a:t>
            </a:fld>
            <a:endParaRPr lang="en-US"/>
          </a:p>
        </p:txBody>
      </p:sp>
    </p:spTree>
    <p:extLst>
      <p:ext uri="{BB962C8B-B14F-4D97-AF65-F5344CB8AC3E}">
        <p14:creationId xmlns:p14="http://schemas.microsoft.com/office/powerpoint/2010/main" val="4038417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learning outcomes for this webinar series. </a:t>
            </a:r>
          </a:p>
        </p:txBody>
      </p:sp>
      <p:sp>
        <p:nvSpPr>
          <p:cNvPr id="4" name="Slide Number Placeholder 3"/>
          <p:cNvSpPr>
            <a:spLocks noGrp="1"/>
          </p:cNvSpPr>
          <p:nvPr>
            <p:ph type="sldNum" sz="quarter" idx="5"/>
          </p:nvPr>
        </p:nvSpPr>
        <p:spPr/>
        <p:txBody>
          <a:bodyPr/>
          <a:lstStyle/>
          <a:p>
            <a:fld id="{3C20A7C7-CA8D-4C49-BCFB-55E6C5267475}" type="slidenum">
              <a:rPr lang="en-US" smtClean="0"/>
              <a:t>49</a:t>
            </a:fld>
            <a:endParaRPr lang="en-US"/>
          </a:p>
        </p:txBody>
      </p:sp>
    </p:spTree>
    <p:extLst>
      <p:ext uri="{BB962C8B-B14F-4D97-AF65-F5344CB8AC3E}">
        <p14:creationId xmlns:p14="http://schemas.microsoft.com/office/powerpoint/2010/main" val="1140306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from yesterday. We covered some principles of data visualization, including the pre-attentive attributes, gestalt principles, and Alberto Cairo’s five qualities of effective data visualization. We then briefly covered tidy data and some motivation for using R and ggplot2. We learned how to make a basic scatterplot in R and then we went over how to make a line graph and add labels to it in R. </a:t>
            </a:r>
          </a:p>
        </p:txBody>
      </p:sp>
      <p:sp>
        <p:nvSpPr>
          <p:cNvPr id="4" name="Slide Number Placeholder 3"/>
          <p:cNvSpPr>
            <a:spLocks noGrp="1"/>
          </p:cNvSpPr>
          <p:nvPr>
            <p:ph type="sldNum" sz="quarter" idx="5"/>
          </p:nvPr>
        </p:nvSpPr>
        <p:spPr/>
        <p:txBody>
          <a:bodyPr/>
          <a:lstStyle/>
          <a:p>
            <a:fld id="{3C20A7C7-CA8D-4C49-BCFB-55E6C5267475}" type="slidenum">
              <a:rPr lang="en-US" smtClean="0"/>
              <a:t>50</a:t>
            </a:fld>
            <a:endParaRPr lang="en-US"/>
          </a:p>
        </p:txBody>
      </p:sp>
    </p:spTree>
    <p:extLst>
      <p:ext uri="{BB962C8B-B14F-4D97-AF65-F5344CB8AC3E}">
        <p14:creationId xmlns:p14="http://schemas.microsoft.com/office/powerpoint/2010/main" val="3336625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reminder of how ggplot2 works and how plots are built in layers through ggplot2. Yesterday we looked at some aesthetic mappings and geometric objects and briefly touched on coordinates. Today we’re going to cover both aesthetic mappings and geometric objects in more detail as well as go into scales and facets.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51</a:t>
            </a:fld>
            <a:endParaRPr lang="en-US"/>
          </a:p>
        </p:txBody>
      </p:sp>
    </p:spTree>
    <p:extLst>
      <p:ext uri="{BB962C8B-B14F-4D97-AF65-F5344CB8AC3E}">
        <p14:creationId xmlns:p14="http://schemas.microsoft.com/office/powerpoint/2010/main" val="13407239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the list of institutions with their directory information, including the urban area description. We can make a bar graph that will show the number of institutions in each 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52</a:t>
            </a:fld>
            <a:endParaRPr lang="en-US"/>
          </a:p>
        </p:txBody>
      </p:sp>
    </p:spTree>
    <p:extLst>
      <p:ext uri="{BB962C8B-B14F-4D97-AF65-F5344CB8AC3E}">
        <p14:creationId xmlns:p14="http://schemas.microsoft.com/office/powerpoint/2010/main" val="3265922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many excellent resources on data visualization, including some webinars by AIR. However, I wanted to begin by covering some basic principles of data visualization. First of all, why do we visualize data? Some reasons may be to gain understanding of data, to show patterns, to engage or convince the viewer of something, or to tell a story. But, we need to be careful with patterns because we can easily jump to conclusions and see causality when it is not there. And we need to be careful with storytelling too because we must ensure that we are accurately and truthfully representing the data (plus we have a tendency to attach stories to patterns that we see that may not be accurate). So, to ensure that we are representing data truthfully and accurately, it’s important to explore the data first and then craft the message rather than the other way around.</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349928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53</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54</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55</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56</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57</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median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58</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med_enrl</a:t>
            </a:r>
            <a:r>
              <a:rPr lang="en-US" dirty="0"/>
              <a:t> on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59</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reorder the x-axis values by the </a:t>
            </a:r>
            <a:r>
              <a:rPr lang="en-US" dirty="0" err="1"/>
              <a:t>med_enrl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med_enrl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60</a:t>
            </a:fld>
            <a:endParaRPr lang="en-US"/>
          </a:p>
        </p:txBody>
      </p:sp>
    </p:spTree>
    <p:extLst>
      <p:ext uri="{BB962C8B-B14F-4D97-AF65-F5344CB8AC3E}">
        <p14:creationId xmlns:p14="http://schemas.microsoft.com/office/powerpoint/2010/main" val="1161709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61</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62</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more motivation for visualizing data. I have 13 datasets of (x, y) coordinate pairs. In this table, I have summarized the data with means, standard deviations, and correlations. From this table, it appears that all 13 datasets are quite similar.</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3132525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median enrollment by locale/urban area in a single year - 2019. Now we’re going to look at median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When we add a variable to the fill mapping, you’ll notice that </a:t>
            </a:r>
            <a:r>
              <a:rPr lang="en-US" dirty="0" err="1"/>
              <a:t>ggplot</a:t>
            </a:r>
            <a:r>
              <a:rPr lang="en-US" dirty="0"/>
              <a:t> automatically gives us a legend.</a:t>
            </a:r>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5375744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One even makes a dinosaur! These datasets were created by Alberto Cairo to provide motivation to visualize data.</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13100192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76</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77</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78</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79</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80</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81</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82</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an effective data visualization?</a:t>
            </a:r>
          </a:p>
          <a:p>
            <a:r>
              <a:rPr lang="en-US" sz="1200" b="0" i="0" u="none" strike="noStrike" kern="1200" dirty="0">
                <a:solidFill>
                  <a:schemeClr val="tx1"/>
                </a:solidFill>
                <a:effectLst/>
                <a:latin typeface="+mn-lt"/>
                <a:ea typeface="+mn-ea"/>
                <a:cs typeface="+mn-cs"/>
              </a:rPr>
              <a:t>This is not a simple question with a straightforward answer, but broadly speaking, it is important to be honest and truthful and accurately represent the data while keeping in mind the audience, the goal to inform the audience, and the principles around how humans perceive visual elements. This quote comes from Cairo’s book </a:t>
            </a:r>
            <a:r>
              <a:rPr lang="en-US" sz="1200" b="0" i="1" u="none" strike="noStrike" kern="1200" dirty="0">
                <a:solidFill>
                  <a:schemeClr val="tx1"/>
                </a:solidFill>
                <a:effectLst/>
                <a:latin typeface="+mn-lt"/>
                <a:ea typeface="+mn-ea"/>
                <a:cs typeface="+mn-cs"/>
              </a:rPr>
              <a:t>The Truthful Art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15695064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83</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84</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85</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87</a:t>
            </a:fld>
            <a:endParaRPr lang="en-US"/>
          </a:p>
        </p:txBody>
      </p:sp>
    </p:spTree>
    <p:extLst>
      <p:ext uri="{BB962C8B-B14F-4D97-AF65-F5344CB8AC3E}">
        <p14:creationId xmlns:p14="http://schemas.microsoft.com/office/powerpoint/2010/main" val="1410984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Ggplot2 can be used to make many, many different kinds of plots from histograms and box plots to maps and Sankey diagrams. </a:t>
            </a:r>
          </a:p>
        </p:txBody>
      </p:sp>
      <p:sp>
        <p:nvSpPr>
          <p:cNvPr id="4" name="Slide Number Placeholder 3"/>
          <p:cNvSpPr>
            <a:spLocks noGrp="1"/>
          </p:cNvSpPr>
          <p:nvPr>
            <p:ph type="sldNum" sz="quarter" idx="5"/>
          </p:nvPr>
        </p:nvSpPr>
        <p:spPr/>
        <p:txBody>
          <a:bodyPr/>
          <a:lstStyle/>
          <a:p>
            <a:fld id="{3C20A7C7-CA8D-4C49-BCFB-55E6C5267475}" type="slidenum">
              <a:rPr lang="en-US" smtClean="0"/>
              <a:t>88</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89</a:t>
            </a:fld>
            <a:endParaRPr lang="en-US"/>
          </a:p>
        </p:txBody>
      </p:sp>
    </p:spTree>
    <p:extLst>
      <p:ext uri="{BB962C8B-B14F-4D97-AF65-F5344CB8AC3E}">
        <p14:creationId xmlns:p14="http://schemas.microsoft.com/office/powerpoint/2010/main" val="838260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best practice in data visualization is to keep in mind the </a:t>
            </a:r>
            <a:r>
              <a:rPr lang="en-US" dirty="0" err="1"/>
              <a:t>preattentive</a:t>
            </a:r>
            <a:r>
              <a:rPr lang="en-US" dirty="0"/>
              <a:t> attributes. These attributes are represented in the visual above, which is from Stephen </a:t>
            </a:r>
            <a:r>
              <a:rPr lang="en-US" dirty="0" err="1"/>
              <a:t>Few’s</a:t>
            </a:r>
            <a:r>
              <a:rPr lang="en-US" dirty="0"/>
              <a:t> paper on Visual Perception. </a:t>
            </a:r>
            <a:r>
              <a:rPr lang="en-US" dirty="0" err="1"/>
              <a:t>Preattentive</a:t>
            </a:r>
            <a:r>
              <a:rPr lang="en-US" dirty="0"/>
              <a:t> attributes are interpreted without conscious awareness. The </a:t>
            </a:r>
            <a:r>
              <a:rPr lang="en-US" dirty="0" err="1"/>
              <a:t>preattentive</a:t>
            </a:r>
            <a:r>
              <a:rPr lang="en-US" dirty="0"/>
              <a:t> attributes are ways to encode data that will easily allow the viewer to pick things out or compare them. </a:t>
            </a:r>
          </a:p>
          <a:p>
            <a:endParaRPr lang="en-US" dirty="0"/>
          </a:p>
          <a:p>
            <a:r>
              <a:rPr lang="en-US" dirty="0">
                <a:effectLst/>
              </a:rPr>
              <a:t>Few, S. (2004). Tapping the Power of Visual Perception. Retrieved March 7, 2021, from https://www.perceptualedge.com/articles/ie/visual_perception.pdf</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1981089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rgbClr val="002145"/>
        </a:solidFill>
        <a:effectLst/>
      </p:bgPr>
    </p:bg>
    <p:spTree>
      <p:nvGrpSpPr>
        <p:cNvPr id="1" name=""/>
        <p:cNvGrpSpPr/>
        <p:nvPr/>
      </p:nvGrpSpPr>
      <p:grpSpPr>
        <a:xfrm>
          <a:off x="0" y="0"/>
          <a:ext cx="0" cy="0"/>
          <a:chOff x="0" y="0"/>
          <a:chExt cx="0" cy="0"/>
        </a:xfrm>
      </p:grpSpPr>
      <p:pic>
        <p:nvPicPr>
          <p:cNvPr id="10" name="Picture 9" descr="AIR">
            <a:extLst>
              <a:ext uri="{FF2B5EF4-FFF2-40B4-BE49-F238E27FC236}">
                <a16:creationId xmlns:a16="http://schemas.microsoft.com/office/drawing/2014/main" id="{CCE145F4-7517-E94E-97D3-33C9E1C53FE5}"/>
              </a:ext>
            </a:extLst>
          </p:cNvPr>
          <p:cNvPicPr>
            <a:picLocks noChangeAspect="1"/>
          </p:cNvPicPr>
          <p:nvPr userDrawn="1"/>
        </p:nvPicPr>
        <p:blipFill>
          <a:blip r:embed="rId2"/>
          <a:stretch>
            <a:fillRect/>
          </a:stretch>
        </p:blipFill>
        <p:spPr>
          <a:xfrm>
            <a:off x="1206821" y="608516"/>
            <a:ext cx="1131724" cy="480509"/>
          </a:xfrm>
          <a:prstGeom prst="rect">
            <a:avLst/>
          </a:prstGeom>
        </p:spPr>
      </p:pic>
      <p:sp>
        <p:nvSpPr>
          <p:cNvPr id="11" name="Title 1">
            <a:extLst>
              <a:ext uri="{FF2B5EF4-FFF2-40B4-BE49-F238E27FC236}">
                <a16:creationId xmlns:a16="http://schemas.microsoft.com/office/drawing/2014/main" id="{997F49E3-3ECC-B548-9ECA-B55485ED45F4}"/>
              </a:ext>
            </a:extLst>
          </p:cNvPr>
          <p:cNvSpPr>
            <a:spLocks noGrp="1"/>
          </p:cNvSpPr>
          <p:nvPr>
            <p:ph type="ctrTitle" hasCustomPrompt="1"/>
          </p:nvPr>
        </p:nvSpPr>
        <p:spPr>
          <a:xfrm>
            <a:off x="1058687" y="1241854"/>
            <a:ext cx="10062100" cy="2252589"/>
          </a:xfrm>
        </p:spPr>
        <p:txBody>
          <a:bodyPr anchor="b">
            <a:normAutofit/>
          </a:bodyPr>
          <a:lstStyle>
            <a:lvl1pPr algn="l">
              <a:defRPr sz="5000" b="1">
                <a:solidFill>
                  <a:srgbClr val="E5E135"/>
                </a:solidFill>
                <a:latin typeface="+mn-lt"/>
              </a:defRPr>
            </a:lvl1pPr>
          </a:lstStyle>
          <a:p>
            <a:r>
              <a:rPr lang="en-US"/>
              <a:t>Insert Title Here</a:t>
            </a:r>
          </a:p>
        </p:txBody>
      </p:sp>
      <p:sp>
        <p:nvSpPr>
          <p:cNvPr id="12" name="Subtitle 2">
            <a:extLst>
              <a:ext uri="{FF2B5EF4-FFF2-40B4-BE49-F238E27FC236}">
                <a16:creationId xmlns:a16="http://schemas.microsoft.com/office/drawing/2014/main" id="{CAB37339-8F69-CF44-B0DD-6158C6794F40}"/>
              </a:ext>
            </a:extLst>
          </p:cNvPr>
          <p:cNvSpPr>
            <a:spLocks noGrp="1"/>
          </p:cNvSpPr>
          <p:nvPr>
            <p:ph type="subTitle" idx="1" hasCustomPrompt="1"/>
          </p:nvPr>
        </p:nvSpPr>
        <p:spPr>
          <a:xfrm>
            <a:off x="1061012" y="3769541"/>
            <a:ext cx="6248010" cy="1672542"/>
          </a:xfrm>
        </p:spPr>
        <p:txBody>
          <a:bodyPr>
            <a:noAutofit/>
          </a:bodyPr>
          <a:lstStyle>
            <a:lvl1pPr marL="0" indent="0" algn="l">
              <a:lnSpc>
                <a:spcPts val="15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Tree>
    <p:extLst>
      <p:ext uri="{BB962C8B-B14F-4D97-AF65-F5344CB8AC3E}">
        <p14:creationId xmlns:p14="http://schemas.microsoft.com/office/powerpoint/2010/main" val="3602735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0021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695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rgbClr val="00708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5711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rgbClr val="00708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26043-5855-864B-B68D-1285AEDE5BA6}"/>
              </a:ext>
            </a:extLst>
          </p:cNvPr>
          <p:cNvSpPr>
            <a:spLocks noGrp="1"/>
          </p:cNvSpPr>
          <p:nvPr>
            <p:ph type="title" hasCustomPrompt="1"/>
          </p:nvPr>
        </p:nvSpPr>
        <p:spPr>
          <a:xfrm>
            <a:off x="1055619" y="2130914"/>
            <a:ext cx="7948896" cy="2853068"/>
          </a:xfrm>
        </p:spPr>
        <p:txBody>
          <a:bodyPr>
            <a:normAutofit/>
          </a:bodyPr>
          <a:lstStyle>
            <a:lvl1pPr>
              <a:defRPr sz="4800" b="0">
                <a:solidFill>
                  <a:schemeClr val="bg1"/>
                </a:solidFill>
              </a:defRPr>
            </a:lvl1pPr>
          </a:lstStyle>
          <a:p>
            <a:pPr lvl="0"/>
            <a:r>
              <a:rPr lang="en-US" dirty="0"/>
              <a:t>Section Divider</a:t>
            </a:r>
          </a:p>
        </p:txBody>
      </p:sp>
      <p:pic>
        <p:nvPicPr>
          <p:cNvPr id="11" name="Picture 10" descr="AIR">
            <a:extLst>
              <a:ext uri="{FF2B5EF4-FFF2-40B4-BE49-F238E27FC236}">
                <a16:creationId xmlns:a16="http://schemas.microsoft.com/office/drawing/2014/main" id="{458FBFE0-AB0C-3446-B412-C5A596332D97}"/>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64720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rgbClr val="002145"/>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rgbClr val="00214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pic>
        <p:nvPicPr>
          <p:cNvPr id="5" name="Picture 4" descr="AIR">
            <a:extLst>
              <a:ext uri="{FF2B5EF4-FFF2-40B4-BE49-F238E27FC236}">
                <a16:creationId xmlns:a16="http://schemas.microsoft.com/office/drawing/2014/main" id="{5E2CE73A-0329-4F4A-B09C-2AFD0D4BAD5A}"/>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39646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0DD76E-8D07-AD47-AEB2-15C855816262}"/>
              </a:ext>
              <a:ext uri="{C183D7F6-B498-43B3-948B-1728B52AA6E4}">
                <adec:decorative xmlns:adec="http://schemas.microsoft.com/office/drawing/2017/decorative" val="1"/>
              </a:ext>
            </a:extLst>
          </p:cNvPr>
          <p:cNvSpPr/>
          <p:nvPr userDrawn="1"/>
        </p:nvSpPr>
        <p:spPr>
          <a:xfrm>
            <a:off x="6109479" y="0"/>
            <a:ext cx="609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F2FAE-30D3-AA4D-BC8F-4AF33B375954}"/>
              </a:ext>
            </a:extLst>
          </p:cNvPr>
          <p:cNvSpPr>
            <a:spLocks noGrp="1"/>
          </p:cNvSpPr>
          <p:nvPr>
            <p:ph type="title"/>
          </p:nvPr>
        </p:nvSpPr>
        <p:spPr>
          <a:xfrm>
            <a:off x="610546" y="411619"/>
            <a:ext cx="10743254" cy="1060719"/>
          </a:xfrm>
        </p:spPr>
        <p:txBody>
          <a:bodyPr/>
          <a:lstStyle/>
          <a:p>
            <a:r>
              <a:rPr lang="en-US" dirty="0"/>
              <a:t>Click to edit Master title style</a:t>
            </a:r>
          </a:p>
        </p:txBody>
      </p:sp>
      <p:sp>
        <p:nvSpPr>
          <p:cNvPr id="13" name="Section 1 Header">
            <a:extLst>
              <a:ext uri="{FF2B5EF4-FFF2-40B4-BE49-F238E27FC236}">
                <a16:creationId xmlns:a16="http://schemas.microsoft.com/office/drawing/2014/main" id="{7101C711-08C4-8B40-8040-043E3C34DFA0}"/>
              </a:ext>
            </a:extLst>
          </p:cNvPr>
          <p:cNvSpPr>
            <a:spLocks noGrp="1"/>
          </p:cNvSpPr>
          <p:nvPr>
            <p:ph type="body" sz="quarter" idx="23" hasCustomPrompt="1"/>
          </p:nvPr>
        </p:nvSpPr>
        <p:spPr>
          <a:xfrm>
            <a:off x="610546" y="1515143"/>
            <a:ext cx="4954885" cy="533400"/>
          </a:xfrm>
        </p:spPr>
        <p:txBody>
          <a:bodyPr anchor="ctr">
            <a:noAutofit/>
          </a:bodyPr>
          <a:lstStyle>
            <a:lvl1pPr marL="0" indent="0" algn="ctr">
              <a:buNone/>
              <a:defRPr sz="2500">
                <a:solidFill>
                  <a:schemeClr val="tx1"/>
                </a:solidFill>
              </a:defRPr>
            </a:lvl1pPr>
          </a:lstStyle>
          <a:p>
            <a:pPr lvl="0"/>
            <a:r>
              <a:rPr lang="en-US" dirty="0"/>
              <a:t>Basic Knowledge of Process</a:t>
            </a:r>
          </a:p>
        </p:txBody>
      </p:sp>
      <p:sp>
        <p:nvSpPr>
          <p:cNvPr id="26" name="Text Placeholder 2">
            <a:extLst>
              <a:ext uri="{FF2B5EF4-FFF2-40B4-BE49-F238E27FC236}">
                <a16:creationId xmlns:a16="http://schemas.microsoft.com/office/drawing/2014/main" id="{1745A66E-DC4E-5A43-A13D-3A3A4677FDDE}"/>
              </a:ext>
            </a:extLst>
          </p:cNvPr>
          <p:cNvSpPr>
            <a:spLocks noGrp="1"/>
          </p:cNvSpPr>
          <p:nvPr>
            <p:ph type="body" sz="quarter" idx="33" hasCustomPrompt="1"/>
          </p:nvPr>
        </p:nvSpPr>
        <p:spPr>
          <a:xfrm>
            <a:off x="615950"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1" name="Text Placeholder 12">
            <a:extLst>
              <a:ext uri="{FF2B5EF4-FFF2-40B4-BE49-F238E27FC236}">
                <a16:creationId xmlns:a16="http://schemas.microsoft.com/office/drawing/2014/main" id="{E89A3236-6F55-F74C-8F4C-2FA496AF4682}"/>
              </a:ext>
            </a:extLst>
          </p:cNvPr>
          <p:cNvSpPr>
            <a:spLocks noGrp="1"/>
          </p:cNvSpPr>
          <p:nvPr>
            <p:ph type="body" sz="quarter" idx="25" hasCustomPrompt="1"/>
          </p:nvPr>
        </p:nvSpPr>
        <p:spPr>
          <a:xfrm>
            <a:off x="1537359"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28" name="Text Placeholder 2">
            <a:extLst>
              <a:ext uri="{FF2B5EF4-FFF2-40B4-BE49-F238E27FC236}">
                <a16:creationId xmlns:a16="http://schemas.microsoft.com/office/drawing/2014/main" id="{F31DC342-D7D2-D44B-9F66-D5A40C1097F3}"/>
              </a:ext>
            </a:extLst>
          </p:cNvPr>
          <p:cNvSpPr>
            <a:spLocks noGrp="1"/>
          </p:cNvSpPr>
          <p:nvPr>
            <p:ph type="body" sz="quarter" idx="34" hasCustomPrompt="1"/>
          </p:nvPr>
        </p:nvSpPr>
        <p:spPr>
          <a:xfrm>
            <a:off x="610546"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2" name="Text Placeholder 12">
            <a:extLst>
              <a:ext uri="{FF2B5EF4-FFF2-40B4-BE49-F238E27FC236}">
                <a16:creationId xmlns:a16="http://schemas.microsoft.com/office/drawing/2014/main" id="{473AAA15-64C0-EF4C-AE95-344CBBF690D4}"/>
              </a:ext>
            </a:extLst>
          </p:cNvPr>
          <p:cNvSpPr>
            <a:spLocks noGrp="1"/>
          </p:cNvSpPr>
          <p:nvPr>
            <p:ph type="body" sz="quarter" idx="26" hasCustomPrompt="1"/>
          </p:nvPr>
        </p:nvSpPr>
        <p:spPr>
          <a:xfrm>
            <a:off x="1537359"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30" name="Text Placeholder 2">
            <a:extLst>
              <a:ext uri="{FF2B5EF4-FFF2-40B4-BE49-F238E27FC236}">
                <a16:creationId xmlns:a16="http://schemas.microsoft.com/office/drawing/2014/main" id="{E48AF855-1613-B04C-8BC9-4074C7739B64}"/>
              </a:ext>
            </a:extLst>
          </p:cNvPr>
          <p:cNvSpPr>
            <a:spLocks noGrp="1"/>
          </p:cNvSpPr>
          <p:nvPr>
            <p:ph type="body" sz="quarter" idx="35" hasCustomPrompt="1"/>
          </p:nvPr>
        </p:nvSpPr>
        <p:spPr>
          <a:xfrm>
            <a:off x="610546"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3" name="Text Placeholder 12">
            <a:extLst>
              <a:ext uri="{FF2B5EF4-FFF2-40B4-BE49-F238E27FC236}">
                <a16:creationId xmlns:a16="http://schemas.microsoft.com/office/drawing/2014/main" id="{8AC8DE67-A1F7-FA43-B4F7-1B503D6EC9B8}"/>
              </a:ext>
            </a:extLst>
          </p:cNvPr>
          <p:cNvSpPr>
            <a:spLocks noGrp="1"/>
          </p:cNvSpPr>
          <p:nvPr>
            <p:ph type="body" sz="quarter" idx="27" hasCustomPrompt="1"/>
          </p:nvPr>
        </p:nvSpPr>
        <p:spPr>
          <a:xfrm>
            <a:off x="1537359" y="4057649"/>
            <a:ext cx="4028072" cy="679382"/>
          </a:xfrm>
        </p:spPr>
        <p:txBody>
          <a:bodyPr anchor="t">
            <a:noAutofit/>
          </a:bodyPr>
          <a:lstStyle>
            <a:lvl1pPr marL="0" indent="0" algn="l">
              <a:buNone/>
              <a:defRPr sz="1500">
                <a:solidFill>
                  <a:schemeClr val="tx1"/>
                </a:solidFill>
              </a:defRPr>
            </a:lvl1pPr>
          </a:lstStyle>
          <a:p>
            <a:pPr lvl="0"/>
            <a:r>
              <a:rPr lang="en-US"/>
              <a:t>Ability to develop measurable learning outcomes</a:t>
            </a:r>
          </a:p>
        </p:txBody>
      </p:sp>
      <p:sp>
        <p:nvSpPr>
          <p:cNvPr id="41" name="Text Placeholder 2">
            <a:extLst>
              <a:ext uri="{FF2B5EF4-FFF2-40B4-BE49-F238E27FC236}">
                <a16:creationId xmlns:a16="http://schemas.microsoft.com/office/drawing/2014/main" id="{1166D6CB-67A7-B346-A6AA-7E85182E7371}"/>
              </a:ext>
            </a:extLst>
          </p:cNvPr>
          <p:cNvSpPr>
            <a:spLocks noGrp="1"/>
          </p:cNvSpPr>
          <p:nvPr>
            <p:ph type="body" sz="quarter" idx="36" hasCustomPrompt="1"/>
          </p:nvPr>
        </p:nvSpPr>
        <p:spPr>
          <a:xfrm>
            <a:off x="610546" y="4779115"/>
            <a:ext cx="850900" cy="847311"/>
          </a:xfrm>
        </p:spPr>
        <p:txBody>
          <a:bodyPr anchor="ctr">
            <a:noAutofit/>
          </a:bodyPr>
          <a:lstStyle>
            <a:lvl1pPr marL="0" indent="0" algn="ctr">
              <a:buNone/>
              <a:defRPr sz="4800">
                <a:solidFill>
                  <a:srgbClr val="F85C44"/>
                </a:solidFill>
                <a:latin typeface="+mj-lt"/>
              </a:defRPr>
            </a:lvl1pPr>
          </a:lstStyle>
          <a:p>
            <a:pPr lvl="0"/>
            <a:r>
              <a:rPr lang="en-US" dirty="0"/>
              <a:t>04</a:t>
            </a:r>
          </a:p>
        </p:txBody>
      </p:sp>
      <p:sp>
        <p:nvSpPr>
          <p:cNvPr id="34" name="Text Placeholder 12">
            <a:extLst>
              <a:ext uri="{FF2B5EF4-FFF2-40B4-BE49-F238E27FC236}">
                <a16:creationId xmlns:a16="http://schemas.microsoft.com/office/drawing/2014/main" id="{55CD69D9-3856-8548-A20B-DA279F663F08}"/>
              </a:ext>
            </a:extLst>
          </p:cNvPr>
          <p:cNvSpPr>
            <a:spLocks noGrp="1"/>
          </p:cNvSpPr>
          <p:nvPr>
            <p:ph type="body" sz="quarter" idx="28" hasCustomPrompt="1"/>
          </p:nvPr>
        </p:nvSpPr>
        <p:spPr>
          <a:xfrm>
            <a:off x="1537359"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sp>
        <p:nvSpPr>
          <p:cNvPr id="15" name="Section 2 Header">
            <a:extLst>
              <a:ext uri="{FF2B5EF4-FFF2-40B4-BE49-F238E27FC236}">
                <a16:creationId xmlns:a16="http://schemas.microsoft.com/office/drawing/2014/main" id="{4CF78AE8-38A7-1C4C-ABAC-F82626D0C20C}"/>
              </a:ext>
            </a:extLst>
          </p:cNvPr>
          <p:cNvSpPr>
            <a:spLocks noGrp="1"/>
          </p:cNvSpPr>
          <p:nvPr>
            <p:ph type="body" sz="quarter" idx="24" hasCustomPrompt="1"/>
          </p:nvPr>
        </p:nvSpPr>
        <p:spPr>
          <a:xfrm>
            <a:off x="6518287" y="1515143"/>
            <a:ext cx="4925736" cy="533400"/>
          </a:xfrm>
        </p:spPr>
        <p:txBody>
          <a:bodyPr anchor="ctr">
            <a:noAutofit/>
          </a:bodyPr>
          <a:lstStyle>
            <a:lvl1pPr marL="0" indent="0" algn="ctr">
              <a:buNone/>
              <a:defRPr sz="2500">
                <a:solidFill>
                  <a:schemeClr val="tx1"/>
                </a:solidFill>
              </a:defRPr>
            </a:lvl1pPr>
          </a:lstStyle>
          <a:p>
            <a:pPr lvl="0"/>
            <a:r>
              <a:rPr lang="en-US" dirty="0"/>
              <a:t>Interpersonal Skills</a:t>
            </a:r>
          </a:p>
        </p:txBody>
      </p:sp>
      <p:sp>
        <p:nvSpPr>
          <p:cNvPr id="46" name="Text Placeholder 2">
            <a:extLst>
              <a:ext uri="{FF2B5EF4-FFF2-40B4-BE49-F238E27FC236}">
                <a16:creationId xmlns:a16="http://schemas.microsoft.com/office/drawing/2014/main" id="{EC293214-F581-324F-8958-2A5FACC8D06A}"/>
              </a:ext>
            </a:extLst>
          </p:cNvPr>
          <p:cNvSpPr>
            <a:spLocks noGrp="1"/>
          </p:cNvSpPr>
          <p:nvPr>
            <p:ph type="body" sz="quarter" idx="37" hasCustomPrompt="1"/>
          </p:nvPr>
        </p:nvSpPr>
        <p:spPr>
          <a:xfrm>
            <a:off x="6523691"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7" name="Text Placeholder 12">
            <a:extLst>
              <a:ext uri="{FF2B5EF4-FFF2-40B4-BE49-F238E27FC236}">
                <a16:creationId xmlns:a16="http://schemas.microsoft.com/office/drawing/2014/main" id="{ADB7F84C-34E9-814C-930E-2FDC1B38A4C4}"/>
              </a:ext>
            </a:extLst>
          </p:cNvPr>
          <p:cNvSpPr>
            <a:spLocks noGrp="1"/>
          </p:cNvSpPr>
          <p:nvPr>
            <p:ph type="body" sz="quarter" idx="29" hasCustomPrompt="1"/>
          </p:nvPr>
        </p:nvSpPr>
        <p:spPr>
          <a:xfrm>
            <a:off x="7415951"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47" name="Text Placeholder 2">
            <a:extLst>
              <a:ext uri="{FF2B5EF4-FFF2-40B4-BE49-F238E27FC236}">
                <a16:creationId xmlns:a16="http://schemas.microsoft.com/office/drawing/2014/main" id="{A99C731B-1ED0-F046-B1D1-9D1F4D043B13}"/>
              </a:ext>
            </a:extLst>
          </p:cNvPr>
          <p:cNvSpPr>
            <a:spLocks noGrp="1"/>
          </p:cNvSpPr>
          <p:nvPr>
            <p:ph type="body" sz="quarter" idx="38" hasCustomPrompt="1"/>
          </p:nvPr>
        </p:nvSpPr>
        <p:spPr>
          <a:xfrm>
            <a:off x="6518287"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8" name="Text Placeholder 12">
            <a:extLst>
              <a:ext uri="{FF2B5EF4-FFF2-40B4-BE49-F238E27FC236}">
                <a16:creationId xmlns:a16="http://schemas.microsoft.com/office/drawing/2014/main" id="{00EA7DC9-80C0-424C-BFD4-EC1437C349D9}"/>
              </a:ext>
            </a:extLst>
          </p:cNvPr>
          <p:cNvSpPr>
            <a:spLocks noGrp="1"/>
          </p:cNvSpPr>
          <p:nvPr>
            <p:ph type="body" sz="quarter" idx="30" hasCustomPrompt="1"/>
          </p:nvPr>
        </p:nvSpPr>
        <p:spPr>
          <a:xfrm>
            <a:off x="7415951"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48" name="Text Placeholder 2">
            <a:extLst>
              <a:ext uri="{FF2B5EF4-FFF2-40B4-BE49-F238E27FC236}">
                <a16:creationId xmlns:a16="http://schemas.microsoft.com/office/drawing/2014/main" id="{EC321125-A5C4-6249-AA0D-793CD48F624B}"/>
              </a:ext>
            </a:extLst>
          </p:cNvPr>
          <p:cNvSpPr>
            <a:spLocks noGrp="1"/>
          </p:cNvSpPr>
          <p:nvPr>
            <p:ph type="body" sz="quarter" idx="39" hasCustomPrompt="1"/>
          </p:nvPr>
        </p:nvSpPr>
        <p:spPr>
          <a:xfrm>
            <a:off x="6518287"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9" name="Text Placeholder 12">
            <a:extLst>
              <a:ext uri="{FF2B5EF4-FFF2-40B4-BE49-F238E27FC236}">
                <a16:creationId xmlns:a16="http://schemas.microsoft.com/office/drawing/2014/main" id="{5E84FE30-43AE-F04C-B0A3-A6AE9FA6CB37}"/>
              </a:ext>
            </a:extLst>
          </p:cNvPr>
          <p:cNvSpPr>
            <a:spLocks noGrp="1"/>
          </p:cNvSpPr>
          <p:nvPr>
            <p:ph type="body" sz="quarter" idx="31" hasCustomPrompt="1"/>
          </p:nvPr>
        </p:nvSpPr>
        <p:spPr>
          <a:xfrm>
            <a:off x="7415951" y="4057649"/>
            <a:ext cx="4028072" cy="679382"/>
          </a:xfrm>
        </p:spPr>
        <p:txBody>
          <a:bodyPr anchor="t">
            <a:noAutofit/>
          </a:bodyPr>
          <a:lstStyle>
            <a:lvl1pPr marL="0" indent="0" algn="l">
              <a:buNone/>
              <a:defRPr sz="1500">
                <a:solidFill>
                  <a:schemeClr val="tx1"/>
                </a:solidFill>
              </a:defRPr>
            </a:lvl1pPr>
          </a:lstStyle>
          <a:p>
            <a:pPr lvl="0"/>
            <a:r>
              <a:rPr lang="en-US" dirty="0"/>
              <a:t>Ability to develop measurable learning outcomes</a:t>
            </a:r>
          </a:p>
        </p:txBody>
      </p:sp>
      <p:sp>
        <p:nvSpPr>
          <p:cNvPr id="49" name="Text Placeholder 2">
            <a:extLst>
              <a:ext uri="{FF2B5EF4-FFF2-40B4-BE49-F238E27FC236}">
                <a16:creationId xmlns:a16="http://schemas.microsoft.com/office/drawing/2014/main" id="{D55D2065-736E-F941-B551-98A596414EAC}"/>
              </a:ext>
            </a:extLst>
          </p:cNvPr>
          <p:cNvSpPr>
            <a:spLocks noGrp="1"/>
          </p:cNvSpPr>
          <p:nvPr>
            <p:ph type="body" sz="quarter" idx="40" hasCustomPrompt="1"/>
          </p:nvPr>
        </p:nvSpPr>
        <p:spPr>
          <a:xfrm>
            <a:off x="6518287" y="4779115"/>
            <a:ext cx="850900" cy="847311"/>
          </a:xfrm>
        </p:spPr>
        <p:txBody>
          <a:bodyPr anchor="ctr">
            <a:noAutofit/>
          </a:bodyPr>
          <a:lstStyle>
            <a:lvl1pPr marL="0" indent="0" algn="ctr">
              <a:buNone/>
              <a:defRPr sz="4800">
                <a:solidFill>
                  <a:srgbClr val="F85C44"/>
                </a:solidFill>
                <a:latin typeface="+mj-lt"/>
              </a:defRPr>
            </a:lvl1pPr>
          </a:lstStyle>
          <a:p>
            <a:pPr lvl="0"/>
            <a:r>
              <a:rPr lang="en-US"/>
              <a:t>04</a:t>
            </a:r>
          </a:p>
        </p:txBody>
      </p:sp>
      <p:sp>
        <p:nvSpPr>
          <p:cNvPr id="40" name="Text Placeholder 12">
            <a:extLst>
              <a:ext uri="{FF2B5EF4-FFF2-40B4-BE49-F238E27FC236}">
                <a16:creationId xmlns:a16="http://schemas.microsoft.com/office/drawing/2014/main" id="{951D9BA6-C3C9-3D45-A0E5-F4651AD2E136}"/>
              </a:ext>
            </a:extLst>
          </p:cNvPr>
          <p:cNvSpPr>
            <a:spLocks noGrp="1"/>
          </p:cNvSpPr>
          <p:nvPr>
            <p:ph type="body" sz="quarter" idx="32" hasCustomPrompt="1"/>
          </p:nvPr>
        </p:nvSpPr>
        <p:spPr>
          <a:xfrm>
            <a:off x="7415951"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pic>
        <p:nvPicPr>
          <p:cNvPr id="36" name="Picture 35" descr="AIR">
            <a:extLst>
              <a:ext uri="{FF2B5EF4-FFF2-40B4-BE49-F238E27FC236}">
                <a16:creationId xmlns:a16="http://schemas.microsoft.com/office/drawing/2014/main" id="{0FD70B2E-49A0-7947-A477-483AAECAFA2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2986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4/9/2021</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359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4/9/2021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73413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a:xfrm>
            <a:off x="8382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4/9/2021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
        <p:nvSpPr>
          <p:cNvPr id="8" name="Content Placeholder 2">
            <a:extLst>
              <a:ext uri="{FF2B5EF4-FFF2-40B4-BE49-F238E27FC236}">
                <a16:creationId xmlns:a16="http://schemas.microsoft.com/office/drawing/2014/main" id="{80B0841D-3DAF-41F2-9918-6AE0685CF8FA}"/>
              </a:ext>
            </a:extLst>
          </p:cNvPr>
          <p:cNvSpPr>
            <a:spLocks noGrp="1"/>
          </p:cNvSpPr>
          <p:nvPr>
            <p:ph idx="13"/>
          </p:nvPr>
        </p:nvSpPr>
        <p:spPr>
          <a:xfrm>
            <a:off x="60960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D34E0-C3B9-6548-8457-1AC65B6CDDAA}"/>
              </a:ext>
            </a:extLst>
          </p:cNvPr>
          <p:cNvSpPr>
            <a:spLocks noGrp="1"/>
          </p:cNvSpPr>
          <p:nvPr>
            <p:ph type="title"/>
          </p:nvPr>
        </p:nvSpPr>
        <p:spPr>
          <a:xfrm>
            <a:off x="838200" y="411619"/>
            <a:ext cx="10515600" cy="10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BD83E7-3C9E-E946-BDF9-5CA78FB7A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F6D-47EF-7542-BD03-00201226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F8839-423C-1541-BA9A-A38B5B6A10D1}" type="datetimeFigureOut">
              <a:rPr lang="en-US" smtClean="0"/>
              <a:t>4/9/2021</a:t>
            </a:fld>
            <a:endParaRPr lang="en-US"/>
          </a:p>
        </p:txBody>
      </p:sp>
      <p:sp>
        <p:nvSpPr>
          <p:cNvPr id="5" name="Footer Placeholder 4">
            <a:extLst>
              <a:ext uri="{FF2B5EF4-FFF2-40B4-BE49-F238E27FC236}">
                <a16:creationId xmlns:a16="http://schemas.microsoft.com/office/drawing/2014/main" id="{7BB4921A-1B8A-6445-82B7-CF0EEBC69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C1E64-9273-8A40-8226-73C44E35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C938-4E89-CE4C-9B47-D3C6AB3E50AF}" type="slidenum">
              <a:rPr lang="en-US" smtClean="0"/>
              <a:t>‹#›</a:t>
            </a:fld>
            <a:endParaRPr lang="en-US"/>
          </a:p>
        </p:txBody>
      </p:sp>
    </p:spTree>
    <p:extLst>
      <p:ext uri="{BB962C8B-B14F-4D97-AF65-F5344CB8AC3E}">
        <p14:creationId xmlns:p14="http://schemas.microsoft.com/office/powerpoint/2010/main" val="696145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84.xml"/><Relationship Id="rId1" Type="http://schemas.openxmlformats.org/officeDocument/2006/relationships/slideLayout" Target="../slideLayouts/slideLayout8.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12, 2021</a:t>
            </a:r>
          </a:p>
        </p:txBody>
      </p:sp>
    </p:spTree>
    <p:extLst>
      <p:ext uri="{BB962C8B-B14F-4D97-AF65-F5344CB8AC3E}">
        <p14:creationId xmlns:p14="http://schemas.microsoft.com/office/powerpoint/2010/main" val="33021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5" name="Picture 4">
            <a:extLst>
              <a:ext uri="{FF2B5EF4-FFF2-40B4-BE49-F238E27FC236}">
                <a16:creationId xmlns:a16="http://schemas.microsoft.com/office/drawing/2014/main" id="{F630C684-DDEC-40F1-A69C-19CEC9CC76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202856" y="1240795"/>
            <a:ext cx="7786288" cy="54864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E794843-7619-4E6D-B107-F6A0990CFC97}"/>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a:t>
            </a:r>
            <a:r>
              <a:rPr lang="en-US" sz="1100" b="0" i="0" dirty="0" err="1">
                <a:solidFill>
                  <a:srgbClr val="8B8B8B"/>
                </a:solidFill>
                <a:effectLst/>
              </a:rPr>
              <a:t>Bufe</a:t>
            </a:r>
            <a:r>
              <a:rPr lang="en-US" sz="1100" b="0" i="0" dirty="0">
                <a:solidFill>
                  <a:srgbClr val="8B8B8B"/>
                </a:solidFill>
                <a:effectLst/>
              </a:rPr>
              <a:t>, 2019)</a:t>
            </a:r>
            <a:endParaRPr lang="en-US" sz="1100" dirty="0">
              <a:solidFill>
                <a:srgbClr val="8B8B8B"/>
              </a:solidFill>
            </a:endParaRPr>
          </a:p>
        </p:txBody>
      </p:sp>
    </p:spTree>
    <p:extLst>
      <p:ext uri="{BB962C8B-B14F-4D97-AF65-F5344CB8AC3E}">
        <p14:creationId xmlns:p14="http://schemas.microsoft.com/office/powerpoint/2010/main" val="264772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10905066" cy="1135737"/>
          </a:xfrm>
        </p:spPr>
        <p:txBody>
          <a:bodyPr>
            <a:normAutofit/>
          </a:bodyPr>
          <a:lstStyle/>
          <a:p>
            <a:r>
              <a:rPr lang="en-US" sz="3600" dirty="0"/>
              <a:t>Best Practices of Data Visualization</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7" y="1782981"/>
            <a:ext cx="10905066" cy="4393982"/>
          </a:xfrm>
        </p:spPr>
        <p:txBody>
          <a:bodyPr>
            <a:normAutofit/>
          </a:bodyPr>
          <a:lstStyle/>
          <a:p>
            <a:pPr marL="0" indent="0">
              <a:buNone/>
            </a:pPr>
            <a:r>
              <a:rPr lang="en-US" dirty="0"/>
              <a:t>The Five Qualities of Great Visualizations:</a:t>
            </a:r>
            <a:endParaRPr lang="en-US" sz="2000" b="0" dirty="0">
              <a:effectLst/>
            </a:endParaRPr>
          </a:p>
          <a:p>
            <a:pPr lvl="1" fontAlgn="base"/>
            <a:r>
              <a:rPr lang="en-US" sz="2800" dirty="0"/>
              <a:t>Truthful</a:t>
            </a:r>
          </a:p>
          <a:p>
            <a:pPr lvl="1" fontAlgn="base"/>
            <a:r>
              <a:rPr lang="en-US" sz="2800" dirty="0"/>
              <a:t>Functional</a:t>
            </a:r>
          </a:p>
          <a:p>
            <a:pPr lvl="1" fontAlgn="base"/>
            <a:r>
              <a:rPr lang="en-US" sz="2800" dirty="0"/>
              <a:t>Beautiful</a:t>
            </a:r>
          </a:p>
          <a:p>
            <a:pPr lvl="1" fontAlgn="base"/>
            <a:r>
              <a:rPr lang="en-US" sz="2800" dirty="0"/>
              <a:t>Insightful</a:t>
            </a:r>
          </a:p>
          <a:p>
            <a:pPr lvl="1" fontAlgn="base"/>
            <a:r>
              <a:rPr lang="en-US" sz="2800" dirty="0"/>
              <a:t>Enlightening</a:t>
            </a:r>
          </a:p>
          <a:p>
            <a:pPr marL="0" indent="0">
              <a:buNone/>
            </a:pPr>
            <a:br>
              <a:rPr lang="en-US" sz="2000" dirty="0"/>
            </a:br>
            <a:endParaRPr lang="en-US" sz="2000" dirty="0"/>
          </a:p>
        </p:txBody>
      </p:sp>
      <p:sp>
        <p:nvSpPr>
          <p:cNvPr id="9" name="Rectangle 8">
            <a:extLst>
              <a:ext uri="{FF2B5EF4-FFF2-40B4-BE49-F238E27FC236}">
                <a16:creationId xmlns:a16="http://schemas.microsoft.com/office/drawing/2014/main" id="{EADA6436-BED8-4A17-9B04-38065FEA8D78}"/>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a:t>
            </a:r>
            <a:r>
              <a:rPr lang="en-US" sz="1100" dirty="0">
                <a:solidFill>
                  <a:srgbClr val="808080"/>
                </a:solidFill>
              </a:rPr>
              <a:t>45</a:t>
            </a:r>
            <a:r>
              <a:rPr lang="en-US" sz="1100" b="0" i="0" dirty="0">
                <a:solidFill>
                  <a:srgbClr val="808080"/>
                </a:solidFill>
                <a:effectLst/>
              </a:rPr>
              <a:t>)</a:t>
            </a:r>
            <a:endParaRPr lang="en-US" sz="1100" dirty="0"/>
          </a:p>
        </p:txBody>
      </p:sp>
    </p:spTree>
    <p:extLst>
      <p:ext uri="{BB962C8B-B14F-4D97-AF65-F5344CB8AC3E}">
        <p14:creationId xmlns:p14="http://schemas.microsoft.com/office/powerpoint/2010/main" val="43932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pPr marL="0" indent="0">
              <a:buNone/>
            </a:pPr>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r>
              <a:rPr lang="en-US" dirty="0"/>
              <a:t>Reproducible</a:t>
            </a:r>
          </a:p>
          <a:p>
            <a:pPr marL="0" indent="0">
              <a:buNone/>
            </a:pPr>
            <a:endParaRPr lang="en-US" dirty="0"/>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1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017101"/>
            <a:ext cx="11887200" cy="5486400"/>
          </a:xfrm>
        </p:spPr>
      </p:pic>
    </p:spTree>
    <p:extLst>
      <p:ext uri="{BB962C8B-B14F-4D97-AF65-F5344CB8AC3E}">
        <p14:creationId xmlns:p14="http://schemas.microsoft.com/office/powerpoint/2010/main" val="127468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D594763D-F8F1-4390-8C8F-6443B90B59F6}"/>
              </a:ext>
            </a:extLst>
          </p:cNvPr>
          <p:cNvSpPr>
            <a:spLocks noGrp="1"/>
          </p:cNvSpPr>
          <p:nvPr>
            <p:ph idx="1"/>
          </p:nvPr>
        </p:nvSpPr>
        <p:spPr/>
        <p:txBody>
          <a:bodyPr>
            <a:normAutofit/>
          </a:bodyPr>
          <a:lstStyle/>
          <a:p>
            <a:pPr marL="0" indent="0">
              <a:buNone/>
            </a:pPr>
            <a:r>
              <a:rPr lang="en-US" b="1" dirty="0"/>
              <a:t>General Setup</a:t>
            </a:r>
            <a:endParaRPr lang="en-US" b="1" dirty="0">
              <a:hlinkClick r:id="rId3"/>
            </a:endParaRPr>
          </a:p>
          <a:p>
            <a:r>
              <a:rPr lang="en-US" dirty="0">
                <a:hlinkClick r:id="rId3"/>
              </a:rPr>
              <a:t>R Markdown</a:t>
            </a:r>
            <a:endParaRPr lang="en-US" dirty="0"/>
          </a:p>
          <a:p>
            <a:r>
              <a:rPr lang="en-US" dirty="0" err="1"/>
              <a:t>tidyverse</a:t>
            </a:r>
            <a:r>
              <a:rPr lang="en-US" dirty="0"/>
              <a:t> package</a:t>
            </a:r>
          </a:p>
          <a:p>
            <a:r>
              <a:rPr lang="en-US" dirty="0"/>
              <a:t>Tidy data </a:t>
            </a:r>
          </a:p>
          <a:p>
            <a:endParaRPr lang="en-US" dirty="0"/>
          </a:p>
        </p:txBody>
      </p:sp>
      <p:sp>
        <p:nvSpPr>
          <p:cNvPr id="4" name="Content Placeholder 3">
            <a:extLst>
              <a:ext uri="{FF2B5EF4-FFF2-40B4-BE49-F238E27FC236}">
                <a16:creationId xmlns:a16="http://schemas.microsoft.com/office/drawing/2014/main" id="{9CF57461-3B39-405F-B0EC-CF7B9C46B13A}"/>
              </a:ext>
            </a:extLst>
          </p:cNvPr>
          <p:cNvSpPr>
            <a:spLocks noGrp="1"/>
          </p:cNvSpPr>
          <p:nvPr>
            <p:ph idx="13"/>
          </p:nvPr>
        </p:nvSpPr>
        <p:spPr/>
        <p:txBody>
          <a:bodyPr>
            <a:normAutofit fontScale="92500" lnSpcReduction="10000"/>
          </a:bodyPr>
          <a:lstStyle/>
          <a:p>
            <a:pPr marL="0" indent="0">
              <a:buNone/>
            </a:pPr>
            <a:r>
              <a:rPr lang="en-US" b="1" dirty="0"/>
              <a:t>Webinar Materials</a:t>
            </a:r>
          </a:p>
          <a:p>
            <a:pPr>
              <a:buFont typeface="Calibri" panose="020F0502020204030204" pitchFamily="34" charset="0"/>
              <a:buChar char="-"/>
            </a:pPr>
            <a:r>
              <a:rPr lang="en-US" dirty="0"/>
              <a:t>code</a:t>
            </a:r>
          </a:p>
          <a:p>
            <a:pPr lvl="1">
              <a:buFont typeface="Calibri" panose="020F0502020204030204" pitchFamily="34" charset="0"/>
              <a:buChar char="-"/>
            </a:pPr>
            <a:r>
              <a:rPr lang="en-US" dirty="0"/>
              <a:t>data-viz-in-r-</a:t>
            </a:r>
            <a:r>
              <a:rPr lang="en-US" dirty="0" err="1"/>
              <a:t>code.Rmd</a:t>
            </a:r>
            <a:endParaRPr lang="en-US" dirty="0"/>
          </a:p>
          <a:p>
            <a:pPr>
              <a:buFont typeface="Calibri" panose="020F0502020204030204" pitchFamily="34" charset="0"/>
              <a:buChar char="-"/>
            </a:pPr>
            <a:r>
              <a:rPr lang="en-US" dirty="0"/>
              <a:t>data</a:t>
            </a:r>
          </a:p>
          <a:p>
            <a:pPr lvl="1">
              <a:buFont typeface="Calibri" panose="020F0502020204030204" pitchFamily="34" charset="0"/>
              <a:buChar char="-"/>
            </a:pPr>
            <a:r>
              <a:rPr lang="en-US" dirty="0"/>
              <a:t>ipeds_2017</a:t>
            </a:r>
          </a:p>
          <a:p>
            <a:pPr lvl="1">
              <a:buFont typeface="Calibri" panose="020F0502020204030204" pitchFamily="34" charset="0"/>
              <a:buChar char="-"/>
            </a:pPr>
            <a:r>
              <a:rPr lang="en-US" dirty="0"/>
              <a:t>ipeds_2018</a:t>
            </a:r>
          </a:p>
          <a:p>
            <a:pPr lvl="1">
              <a:buFont typeface="Calibri" panose="020F0502020204030204" pitchFamily="34" charset="0"/>
              <a:buChar char="-"/>
            </a:pPr>
            <a:r>
              <a:rPr lang="en-US" dirty="0"/>
              <a:t>ipeds_2019</a:t>
            </a:r>
          </a:p>
          <a:p>
            <a:pPr lvl="1">
              <a:buFont typeface="Calibri" panose="020F0502020204030204" pitchFamily="34" charset="0"/>
              <a:buChar char="-"/>
            </a:pPr>
            <a:r>
              <a:rPr lang="en-US" dirty="0" err="1"/>
              <a:t>ipeds_dict</a:t>
            </a:r>
            <a:endParaRPr lang="en-US" dirty="0"/>
          </a:p>
          <a:p>
            <a:pPr>
              <a:buFont typeface="Calibri" panose="020F0502020204030204" pitchFamily="34" charset="0"/>
              <a:buChar char="-"/>
            </a:pPr>
            <a:r>
              <a:rPr lang="en-US" dirty="0"/>
              <a:t>plots</a:t>
            </a:r>
          </a:p>
          <a:p>
            <a:pPr>
              <a:buFont typeface="Calibri" panose="020F0502020204030204" pitchFamily="34" charset="0"/>
              <a:buChar char="-"/>
            </a:pPr>
            <a:r>
              <a:rPr lang="en-US" dirty="0"/>
              <a:t>.here</a:t>
            </a:r>
          </a:p>
          <a:p>
            <a:pPr>
              <a:buFont typeface="Calibri" panose="020F0502020204030204" pitchFamily="34" charset="0"/>
              <a:buChar char="-"/>
            </a:pPr>
            <a:r>
              <a:rPr lang="en-US" dirty="0"/>
              <a:t>README.txt</a:t>
            </a:r>
          </a:p>
        </p:txBody>
      </p:sp>
    </p:spTree>
    <p:extLst>
      <p:ext uri="{BB962C8B-B14F-4D97-AF65-F5344CB8AC3E}">
        <p14:creationId xmlns:p14="http://schemas.microsoft.com/office/powerpoint/2010/main" val="1723584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460586"/>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500275"/>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p:txBody>
          <a:bodyPr>
            <a:normAutofit/>
          </a:bodyPr>
          <a:lstStyle/>
          <a:p>
            <a:r>
              <a:rPr lang="en-US" sz="3600" dirty="0"/>
              <a:t>Hello!</a:t>
            </a:r>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096000" y="1253331"/>
            <a:ext cx="4980709" cy="4351338"/>
          </a:xfrm>
        </p:spPr>
        <p:txBody>
          <a:bodyPr anchor="ctr">
            <a:normAutofit/>
          </a:bodyPr>
          <a:lstStyle/>
          <a:p>
            <a:pPr marL="0" indent="0">
              <a:buNone/>
            </a:pPr>
            <a:r>
              <a:rPr lang="en-US" b="1" dirty="0"/>
              <a:t>Jenn Schilling</a:t>
            </a:r>
          </a:p>
          <a:p>
            <a:pPr marL="0" indent="0">
              <a:buNone/>
            </a:pPr>
            <a:r>
              <a:rPr lang="en-US" sz="2000" dirty="0"/>
              <a:t>she/her/hers</a:t>
            </a:r>
          </a:p>
          <a:p>
            <a:pPr marL="0" indent="0">
              <a:buNone/>
            </a:pPr>
            <a:r>
              <a:rPr lang="en-US" sz="2400" dirty="0"/>
              <a:t>Senior Data Analyst, University Analytics &amp; Institutional Research, University of Arizona</a:t>
            </a:r>
          </a:p>
          <a:p>
            <a:pPr marL="0" indent="0">
              <a:buNone/>
            </a:pPr>
            <a:r>
              <a:rPr lang="en-US" sz="2400" dirty="0"/>
              <a:t>Adjunct Faculty, System Design Thinking, College for Creative Studies</a:t>
            </a:r>
          </a:p>
          <a:p>
            <a:pPr marL="0" indent="0">
              <a:buNone/>
            </a:pPr>
            <a:endParaRPr lang="en-US" dirty="0"/>
          </a:p>
        </p:txBody>
      </p:sp>
      <p:pic>
        <p:nvPicPr>
          <p:cNvPr id="3074" name="Picture 2">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5" r="7629" b="4"/>
          <a:stretch/>
        </p:blipFill>
        <p:spPr bwMode="auto">
          <a:xfrm>
            <a:off x="1115291" y="1255183"/>
            <a:ext cx="4347635" cy="4347635"/>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471397"/>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Directory</a:t>
            </a:r>
          </a:p>
          <a:p>
            <a:pPr lvl="1"/>
            <a:r>
              <a:rPr lang="en-US" dirty="0"/>
              <a:t>Completions</a:t>
            </a:r>
          </a:p>
          <a:p>
            <a:pPr lvl="1"/>
            <a:r>
              <a:rPr lang="en-US" dirty="0"/>
              <a:t>Enrollment</a:t>
            </a:r>
          </a:p>
          <a:p>
            <a:pPr lvl="1"/>
            <a:r>
              <a:rPr lang="en-US" dirty="0"/>
              <a:t>Admissions</a:t>
            </a:r>
          </a:p>
          <a:p>
            <a:pPr lvl="1"/>
            <a:r>
              <a:rPr lang="en-US" dirty="0"/>
              <a:t>2017-2019</a:t>
            </a:r>
          </a:p>
          <a:p>
            <a:pPr lvl="1"/>
            <a:r>
              <a:rPr lang="en-US" dirty="0"/>
              <a:t>16 Institutions </a:t>
            </a:r>
          </a:p>
          <a:p>
            <a:pPr lvl="1"/>
            <a:r>
              <a:rPr lang="en-US" dirty="0"/>
              <a:t>Reformatted to be tidy</a:t>
            </a:r>
          </a:p>
        </p:txBody>
      </p:sp>
    </p:spTree>
    <p:extLst>
      <p:ext uri="{BB962C8B-B14F-4D97-AF65-F5344CB8AC3E}">
        <p14:creationId xmlns:p14="http://schemas.microsoft.com/office/powerpoint/2010/main" val="101142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inst_adm_plot</a:t>
            </a:r>
            <a:r>
              <a:rPr lang="en-US" sz="3600" dirty="0"/>
              <a:t>)</a:t>
            </a:r>
          </a:p>
        </p:txBody>
      </p:sp>
      <p:pic>
        <p:nvPicPr>
          <p:cNvPr id="11" name="Content Placeholder 10">
            <a:extLst>
              <a:ext uri="{FF2B5EF4-FFF2-40B4-BE49-F238E27FC236}">
                <a16:creationId xmlns:a16="http://schemas.microsoft.com/office/drawing/2014/main" id="{7F619AC5-B2F0-425A-9DFA-93171BB8F54E}"/>
              </a:ext>
            </a:extLst>
          </p:cNvPr>
          <p:cNvPicPr>
            <a:picLocks noGrp="1" noChangeAspect="1"/>
          </p:cNvPicPr>
          <p:nvPr>
            <p:ph idx="1"/>
          </p:nvPr>
        </p:nvPicPr>
        <p:blipFill>
          <a:blip r:embed="rId3"/>
          <a:stretch>
            <a:fillRect/>
          </a:stretch>
        </p:blipFill>
        <p:spPr>
          <a:xfrm>
            <a:off x="1281044" y="1457471"/>
            <a:ext cx="9629911" cy="4572000"/>
          </a:xfrm>
        </p:spPr>
      </p:pic>
    </p:spTree>
    <p:extLst>
      <p:ext uri="{BB962C8B-B14F-4D97-AF65-F5344CB8AC3E}">
        <p14:creationId xmlns:p14="http://schemas.microsoft.com/office/powerpoint/2010/main" val="1920079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1645533" y="2057400"/>
            <a:ext cx="8900933" cy="274320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1324377" y="2057400"/>
            <a:ext cx="9543246" cy="2743200"/>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1482435" y="2057400"/>
            <a:ext cx="9227130" cy="2743200"/>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350160" y="1049866"/>
            <a:ext cx="11491679" cy="5486400"/>
          </a:xfrm>
          <a:prstGeom prst="rect">
            <a:avLst/>
          </a:prstGeom>
        </p:spPr>
      </p:pic>
    </p:spTree>
    <p:extLst>
      <p:ext uri="{BB962C8B-B14F-4D97-AF65-F5344CB8AC3E}">
        <p14:creationId xmlns:p14="http://schemas.microsoft.com/office/powerpoint/2010/main" val="523381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548471" y="1049866"/>
            <a:ext cx="11095057" cy="5486400"/>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5" name="Content Placeholder 4">
            <a:extLst>
              <a:ext uri="{FF2B5EF4-FFF2-40B4-BE49-F238E27FC236}">
                <a16:creationId xmlns:a16="http://schemas.microsoft.com/office/drawing/2014/main" id="{8D121D76-BA95-437B-9906-03747E4EB12A}"/>
              </a:ext>
            </a:extLst>
          </p:cNvPr>
          <p:cNvPicPr>
            <a:picLocks noGrp="1" noChangeAspect="1"/>
          </p:cNvPicPr>
          <p:nvPr>
            <p:ph idx="1"/>
          </p:nvPr>
        </p:nvPicPr>
        <p:blipFill>
          <a:blip r:embed="rId3"/>
          <a:stretch>
            <a:fillRect/>
          </a:stretch>
        </p:blipFill>
        <p:spPr>
          <a:xfrm>
            <a:off x="306097" y="1027356"/>
            <a:ext cx="11579805" cy="5486400"/>
          </a:xfrm>
        </p:spPr>
      </p:pic>
    </p:spTree>
    <p:extLst>
      <p:ext uri="{BB962C8B-B14F-4D97-AF65-F5344CB8AC3E}">
        <p14:creationId xmlns:p14="http://schemas.microsoft.com/office/powerpoint/2010/main" val="1867978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11" name="Content Placeholder 10">
            <a:extLst>
              <a:ext uri="{FF2B5EF4-FFF2-40B4-BE49-F238E27FC236}">
                <a16:creationId xmlns:a16="http://schemas.microsoft.com/office/drawing/2014/main" id="{0F98611D-24C0-48A3-A4E0-926EFCAE6BE2}"/>
              </a:ext>
            </a:extLst>
          </p:cNvPr>
          <p:cNvPicPr>
            <a:picLocks noGrp="1" noChangeAspect="1"/>
          </p:cNvPicPr>
          <p:nvPr>
            <p:ph idx="1"/>
          </p:nvPr>
        </p:nvPicPr>
        <p:blipFill>
          <a:blip r:embed="rId3"/>
          <a:stretch>
            <a:fillRect/>
          </a:stretch>
        </p:blipFill>
        <p:spPr>
          <a:xfrm>
            <a:off x="257406" y="1027356"/>
            <a:ext cx="11677187" cy="5486400"/>
          </a:xfrm>
        </p:spPr>
      </p:pic>
    </p:spTree>
    <p:extLst>
      <p:ext uri="{BB962C8B-B14F-4D97-AF65-F5344CB8AC3E}">
        <p14:creationId xmlns:p14="http://schemas.microsoft.com/office/powerpoint/2010/main" val="1191736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p:txBody>
          <a:bodyPr>
            <a:normAutofit/>
          </a:bodyPr>
          <a:lstStyle/>
          <a:p>
            <a:r>
              <a:rPr lang="en-US" sz="3600" dirty="0"/>
              <a:t>Day 1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p:txBody>
          <a:bodyPr>
            <a:normAutofit/>
          </a:bodyPr>
          <a:lstStyle/>
          <a:p>
            <a:r>
              <a:rPr lang="en-US" dirty="0"/>
              <a:t>Why is data visualization important? </a:t>
            </a:r>
          </a:p>
          <a:p>
            <a:r>
              <a:rPr lang="en-US" dirty="0"/>
              <a:t>Best practices in data visualization </a:t>
            </a:r>
          </a:p>
          <a:p>
            <a:r>
              <a:rPr lang="en-US" dirty="0"/>
              <a:t>Data visualization in R </a:t>
            </a:r>
          </a:p>
          <a:p>
            <a:r>
              <a:rPr lang="en-US" dirty="0"/>
              <a:t>R setup </a:t>
            </a:r>
          </a:p>
          <a:p>
            <a:r>
              <a:rPr lang="en-US" dirty="0"/>
              <a:t>How to make a scatterplot in R </a:t>
            </a:r>
          </a:p>
          <a:p>
            <a:r>
              <a:rPr lang="en-US" dirty="0"/>
              <a:t>How to make a line graph in R </a:t>
            </a:r>
          </a:p>
          <a:p>
            <a:r>
              <a:rPr lang="en-US" dirty="0"/>
              <a:t>Questions</a:t>
            </a:r>
          </a:p>
        </p:txBody>
      </p:sp>
    </p:spTree>
    <p:extLst>
      <p:ext uri="{BB962C8B-B14F-4D97-AF65-F5344CB8AC3E}">
        <p14:creationId xmlns:p14="http://schemas.microsoft.com/office/powerpoint/2010/main" val="1916753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23836782-C175-4C2A-A699-692D0FDDE296}"/>
              </a:ext>
            </a:extLst>
          </p:cNvPr>
          <p:cNvPicPr>
            <a:picLocks noGrp="1" noChangeAspect="1"/>
          </p:cNvPicPr>
          <p:nvPr>
            <p:ph idx="1"/>
          </p:nvPr>
        </p:nvPicPr>
        <p:blipFill>
          <a:blip r:embed="rId3"/>
          <a:stretch>
            <a:fillRect/>
          </a:stretch>
        </p:blipFill>
        <p:spPr>
          <a:xfrm>
            <a:off x="272579" y="1017731"/>
            <a:ext cx="11646842" cy="5486400"/>
          </a:xfrm>
        </p:spPr>
      </p:pic>
    </p:spTree>
    <p:extLst>
      <p:ext uri="{BB962C8B-B14F-4D97-AF65-F5344CB8AC3E}">
        <p14:creationId xmlns:p14="http://schemas.microsoft.com/office/powerpoint/2010/main" val="3312856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7" name="Content Placeholder 6">
            <a:extLst>
              <a:ext uri="{FF2B5EF4-FFF2-40B4-BE49-F238E27FC236}">
                <a16:creationId xmlns:a16="http://schemas.microsoft.com/office/drawing/2014/main" id="{3EE264B3-9BFC-43B0-8EFB-8F87377EBEF0}"/>
              </a:ext>
            </a:extLst>
          </p:cNvPr>
          <p:cNvPicPr>
            <a:picLocks noGrp="1" noChangeAspect="1"/>
          </p:cNvPicPr>
          <p:nvPr>
            <p:ph idx="1"/>
          </p:nvPr>
        </p:nvPicPr>
        <p:blipFill>
          <a:blip r:embed="rId3"/>
          <a:stretch>
            <a:fillRect/>
          </a:stretch>
        </p:blipFill>
        <p:spPr>
          <a:xfrm>
            <a:off x="280886" y="1028605"/>
            <a:ext cx="11630228" cy="5486400"/>
          </a:xfrm>
        </p:spPr>
      </p:pic>
    </p:spTree>
    <p:extLst>
      <p:ext uri="{BB962C8B-B14F-4D97-AF65-F5344CB8AC3E}">
        <p14:creationId xmlns:p14="http://schemas.microsoft.com/office/powerpoint/2010/main" val="1578932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 (</a:t>
            </a:r>
            <a:r>
              <a:rPr lang="en-US" sz="3600" dirty="0" err="1"/>
              <a:t>inst_adm_plot</a:t>
            </a:r>
            <a:r>
              <a:rPr lang="en-US" sz="3600" dirty="0"/>
              <a:t>)</a:t>
            </a:r>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5" y="1253331"/>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1212574" y="2057400"/>
            <a:ext cx="9766853" cy="274320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404714" y="1049866"/>
            <a:ext cx="11382572" cy="5486400"/>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362294" y="1049866"/>
            <a:ext cx="11467411" cy="5486400"/>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361606" y="1049866"/>
            <a:ext cx="11468788" cy="5486400"/>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7" name="Content Placeholder 6">
            <a:extLst>
              <a:ext uri="{FF2B5EF4-FFF2-40B4-BE49-F238E27FC236}">
                <a16:creationId xmlns:a16="http://schemas.microsoft.com/office/drawing/2014/main" id="{D42CB350-76F6-415E-ADB7-EC3DBC67A494}"/>
              </a:ext>
            </a:extLst>
          </p:cNvPr>
          <p:cNvPicPr>
            <a:picLocks noGrp="1" noChangeAspect="1"/>
          </p:cNvPicPr>
          <p:nvPr>
            <p:ph idx="1"/>
          </p:nvPr>
        </p:nvPicPr>
        <p:blipFill>
          <a:blip r:embed="rId3"/>
          <a:stretch>
            <a:fillRect/>
          </a:stretch>
        </p:blipFill>
        <p:spPr>
          <a:xfrm>
            <a:off x="340735" y="1049866"/>
            <a:ext cx="11510529" cy="5486400"/>
          </a:xfrm>
        </p:spPr>
      </p:pic>
    </p:spTree>
    <p:extLst>
      <p:ext uri="{BB962C8B-B14F-4D97-AF65-F5344CB8AC3E}">
        <p14:creationId xmlns:p14="http://schemas.microsoft.com/office/powerpoint/2010/main" val="3514628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482876" y="1049866"/>
            <a:ext cx="11226248" cy="5486400"/>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266218" y="1049866"/>
            <a:ext cx="11659564" cy="5486400"/>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3265437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11" name="Content Placeholder 10">
            <a:extLst>
              <a:ext uri="{FF2B5EF4-FFF2-40B4-BE49-F238E27FC236}">
                <a16:creationId xmlns:a16="http://schemas.microsoft.com/office/drawing/2014/main" id="{00EE2EBF-BC1A-4E80-8F33-AC5BA0584987}"/>
              </a:ext>
            </a:extLst>
          </p:cNvPr>
          <p:cNvPicPr>
            <a:picLocks noGrp="1" noChangeAspect="1"/>
          </p:cNvPicPr>
          <p:nvPr>
            <p:ph idx="1"/>
          </p:nvPr>
        </p:nvPicPr>
        <p:blipFill>
          <a:blip r:embed="rId3"/>
          <a:stretch>
            <a:fillRect/>
          </a:stretch>
        </p:blipFill>
        <p:spPr>
          <a:xfrm>
            <a:off x="235706" y="1049866"/>
            <a:ext cx="11720587" cy="5486400"/>
          </a:xfrm>
        </p:spPr>
      </p:pic>
    </p:spTree>
    <p:extLst>
      <p:ext uri="{BB962C8B-B14F-4D97-AF65-F5344CB8AC3E}">
        <p14:creationId xmlns:p14="http://schemas.microsoft.com/office/powerpoint/2010/main" val="4279210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 (Adjust </a:t>
            </a:r>
            <a:r>
              <a:rPr lang="en-US" sz="3600" dirty="0">
                <a:highlight>
                  <a:srgbClr val="FFFF00"/>
                </a:highlight>
              </a:rPr>
              <a:t>Scale</a:t>
            </a:r>
            <a:r>
              <a:rPr lang="en-US" sz="3600" dirty="0"/>
              <a:t>s)</a:t>
            </a:r>
          </a:p>
        </p:txBody>
      </p:sp>
      <p:pic>
        <p:nvPicPr>
          <p:cNvPr id="7" name="Content Placeholder 6">
            <a:extLst>
              <a:ext uri="{FF2B5EF4-FFF2-40B4-BE49-F238E27FC236}">
                <a16:creationId xmlns:a16="http://schemas.microsoft.com/office/drawing/2014/main" id="{CF823215-504E-4CEE-B61A-8A86CBC5956F}"/>
              </a:ext>
            </a:extLst>
          </p:cNvPr>
          <p:cNvPicPr>
            <a:picLocks noGrp="1" noChangeAspect="1"/>
          </p:cNvPicPr>
          <p:nvPr>
            <p:ph idx="1"/>
          </p:nvPr>
        </p:nvPicPr>
        <p:blipFill>
          <a:blip r:embed="rId3"/>
          <a:stretch>
            <a:fillRect/>
          </a:stretch>
        </p:blipFill>
        <p:spPr>
          <a:xfrm>
            <a:off x="190005" y="1049866"/>
            <a:ext cx="11811990" cy="5486400"/>
          </a:xfrm>
        </p:spPr>
      </p:pic>
    </p:spTree>
    <p:extLst>
      <p:ext uri="{BB962C8B-B14F-4D97-AF65-F5344CB8AC3E}">
        <p14:creationId xmlns:p14="http://schemas.microsoft.com/office/powerpoint/2010/main" val="3600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9" name="Content Placeholder 8">
            <a:extLst>
              <a:ext uri="{FF2B5EF4-FFF2-40B4-BE49-F238E27FC236}">
                <a16:creationId xmlns:a16="http://schemas.microsoft.com/office/drawing/2014/main" id="{35243159-12FF-4251-815E-4A2B420060B0}"/>
              </a:ext>
            </a:extLst>
          </p:cNvPr>
          <p:cNvPicPr>
            <a:picLocks noGrp="1" noChangeAspect="1"/>
          </p:cNvPicPr>
          <p:nvPr>
            <p:ph idx="1"/>
          </p:nvPr>
        </p:nvPicPr>
        <p:blipFill>
          <a:blip r:embed="rId3"/>
          <a:stretch>
            <a:fillRect/>
          </a:stretch>
        </p:blipFill>
        <p:spPr>
          <a:xfrm>
            <a:off x="431621" y="1017731"/>
            <a:ext cx="11328757" cy="5486400"/>
          </a:xfrm>
        </p:spPr>
      </p:pic>
    </p:spTree>
    <p:extLst>
      <p:ext uri="{BB962C8B-B14F-4D97-AF65-F5344CB8AC3E}">
        <p14:creationId xmlns:p14="http://schemas.microsoft.com/office/powerpoint/2010/main" val="2294406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6" name="Content Placeholder 5">
            <a:extLst>
              <a:ext uri="{FF2B5EF4-FFF2-40B4-BE49-F238E27FC236}">
                <a16:creationId xmlns:a16="http://schemas.microsoft.com/office/drawing/2014/main" id="{3F0DB03B-0A09-411C-B1FC-E06332758A34}"/>
              </a:ext>
            </a:extLst>
          </p:cNvPr>
          <p:cNvPicPr>
            <a:picLocks noGrp="1" noChangeAspect="1"/>
          </p:cNvPicPr>
          <p:nvPr>
            <p:ph idx="1"/>
          </p:nvPr>
        </p:nvPicPr>
        <p:blipFill>
          <a:blip r:embed="rId3"/>
          <a:stretch>
            <a:fillRect/>
          </a:stretch>
        </p:blipFill>
        <p:spPr>
          <a:xfrm>
            <a:off x="341586" y="1017731"/>
            <a:ext cx="11508828" cy="5486400"/>
          </a:xfrm>
        </p:spPr>
      </p:pic>
    </p:spTree>
    <p:extLst>
      <p:ext uri="{BB962C8B-B14F-4D97-AF65-F5344CB8AC3E}">
        <p14:creationId xmlns:p14="http://schemas.microsoft.com/office/powerpoint/2010/main" val="1404645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B8E6-FA71-40D6-90E5-13900123E867}"/>
              </a:ext>
            </a:extLst>
          </p:cNvPr>
          <p:cNvSpPr>
            <a:spLocks noGrp="1"/>
          </p:cNvSpPr>
          <p:nvPr>
            <p:ph type="title"/>
          </p:nvPr>
        </p:nvSpPr>
        <p:spPr/>
        <p:txBody>
          <a:bodyPr/>
          <a:lstStyle/>
          <a:p>
            <a:r>
              <a:rPr lang="en-US" dirty="0"/>
              <a:t>Plotting in R – Line Graph</a:t>
            </a:r>
          </a:p>
        </p:txBody>
      </p:sp>
      <p:pic>
        <p:nvPicPr>
          <p:cNvPr id="13" name="Content Placeholder 12">
            <a:extLst>
              <a:ext uri="{FF2B5EF4-FFF2-40B4-BE49-F238E27FC236}">
                <a16:creationId xmlns:a16="http://schemas.microsoft.com/office/drawing/2014/main" id="{A0BB8751-DB3F-4C72-BC19-7A272FDCF100}"/>
              </a:ext>
            </a:extLst>
          </p:cNvPr>
          <p:cNvPicPr>
            <a:picLocks noGrp="1" noChangeAspect="1"/>
          </p:cNvPicPr>
          <p:nvPr>
            <p:ph idx="1"/>
          </p:nvPr>
        </p:nvPicPr>
        <p:blipFill>
          <a:blip r:embed="rId3"/>
          <a:stretch>
            <a:fillRect/>
          </a:stretch>
        </p:blipFill>
        <p:spPr>
          <a:xfrm>
            <a:off x="488186" y="1017731"/>
            <a:ext cx="11215628" cy="5486400"/>
          </a:xfrm>
        </p:spPr>
      </p:pic>
    </p:spTree>
    <p:extLst>
      <p:ext uri="{BB962C8B-B14F-4D97-AF65-F5344CB8AC3E}">
        <p14:creationId xmlns:p14="http://schemas.microsoft.com/office/powerpoint/2010/main" val="920589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Basic principles of data visualization</a:t>
            </a:r>
          </a:p>
          <a:p>
            <a:r>
              <a:rPr lang="en-US" dirty="0"/>
              <a:t>Motivation for using ggplot2</a:t>
            </a:r>
          </a:p>
          <a:p>
            <a:r>
              <a:rPr lang="en-US" dirty="0"/>
              <a:t>How to get started with ggplot2</a:t>
            </a:r>
          </a:p>
          <a:p>
            <a:r>
              <a:rPr lang="en-US" dirty="0"/>
              <a:t>How to make a scatterplot in R</a:t>
            </a:r>
          </a:p>
          <a:p>
            <a:r>
              <a:rPr lang="en-US" dirty="0"/>
              <a:t>How to make a line graph in R</a:t>
            </a:r>
          </a:p>
        </p:txBody>
      </p:sp>
    </p:spTree>
    <p:extLst>
      <p:ext uri="{BB962C8B-B14F-4D97-AF65-F5344CB8AC3E}">
        <p14:creationId xmlns:p14="http://schemas.microsoft.com/office/powerpoint/2010/main" val="1722121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4289990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13, 2021</a:t>
            </a:r>
          </a:p>
        </p:txBody>
      </p:sp>
    </p:spTree>
    <p:extLst>
      <p:ext uri="{BB962C8B-B14F-4D97-AF65-F5344CB8AC3E}">
        <p14:creationId xmlns:p14="http://schemas.microsoft.com/office/powerpoint/2010/main" val="3791872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2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dirty="0"/>
              <a:t>Recap of previous session </a:t>
            </a:r>
          </a:p>
          <a:p>
            <a:r>
              <a:rPr lang="en-US" dirty="0"/>
              <a:t>How to make a bar graph in R </a:t>
            </a:r>
          </a:p>
          <a:p>
            <a:r>
              <a:rPr lang="en-US" dirty="0"/>
              <a:t>Adding and changing titles and labels in R </a:t>
            </a:r>
          </a:p>
          <a:p>
            <a:r>
              <a:rPr lang="en-US" dirty="0"/>
              <a:t>Formatting options for plots in R</a:t>
            </a:r>
          </a:p>
          <a:p>
            <a:r>
              <a:rPr lang="en-US" dirty="0"/>
              <a:t>How to save a plot in R </a:t>
            </a:r>
          </a:p>
          <a:p>
            <a:r>
              <a:rPr lang="en-US" dirty="0"/>
              <a:t>Where to go from here </a:t>
            </a:r>
          </a:p>
          <a:p>
            <a:r>
              <a:rPr lang="en-US" dirty="0"/>
              <a:t>Questions</a:t>
            </a:r>
          </a:p>
        </p:txBody>
      </p:sp>
    </p:spTree>
    <p:extLst>
      <p:ext uri="{BB962C8B-B14F-4D97-AF65-F5344CB8AC3E}">
        <p14:creationId xmlns:p14="http://schemas.microsoft.com/office/powerpoint/2010/main" val="1105622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4061544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98C1-FA58-4320-A784-DA84B4A514F9}"/>
              </a:ext>
            </a:extLst>
          </p:cNvPr>
          <p:cNvSpPr>
            <a:spLocks noGrp="1"/>
          </p:cNvSpPr>
          <p:nvPr>
            <p:ph type="title"/>
          </p:nvPr>
        </p:nvSpPr>
        <p:spPr/>
        <p:txBody>
          <a:bodyPr>
            <a:normAutofit/>
          </a:bodyPr>
          <a:lstStyle/>
          <a:p>
            <a:r>
              <a:rPr lang="en-US" sz="3600" dirty="0"/>
              <a:t>Why visualize data?</a:t>
            </a:r>
          </a:p>
        </p:txBody>
      </p:sp>
      <p:sp>
        <p:nvSpPr>
          <p:cNvPr id="3" name="Content Placeholder 2">
            <a:extLst>
              <a:ext uri="{FF2B5EF4-FFF2-40B4-BE49-F238E27FC236}">
                <a16:creationId xmlns:a16="http://schemas.microsoft.com/office/drawing/2014/main" id="{0C6A2005-25DE-4065-A5A6-FFEA4D95E301}"/>
              </a:ext>
            </a:extLst>
          </p:cNvPr>
          <p:cNvSpPr>
            <a:spLocks noGrp="1"/>
          </p:cNvSpPr>
          <p:nvPr>
            <p:ph idx="1"/>
          </p:nvPr>
        </p:nvSpPr>
        <p:spPr/>
        <p:txBody>
          <a:bodyPr>
            <a:normAutofit/>
          </a:bodyPr>
          <a:lstStyle/>
          <a:p>
            <a:pPr fontAlgn="base"/>
            <a:r>
              <a:rPr lang="en-US" dirty="0"/>
              <a:t>Gain understanding </a:t>
            </a:r>
          </a:p>
          <a:p>
            <a:pPr fontAlgn="base"/>
            <a:r>
              <a:rPr lang="en-US" dirty="0"/>
              <a:t>Show patterns</a:t>
            </a:r>
          </a:p>
          <a:p>
            <a:pPr fontAlgn="base"/>
            <a:r>
              <a:rPr lang="en-US" dirty="0"/>
              <a:t>Engage viewer</a:t>
            </a:r>
          </a:p>
          <a:p>
            <a:pPr fontAlgn="base"/>
            <a:r>
              <a:rPr lang="en-US" dirty="0"/>
              <a:t>Convince viewer</a:t>
            </a:r>
          </a:p>
          <a:p>
            <a:pPr fontAlgn="base"/>
            <a:r>
              <a:rPr lang="en-US" dirty="0"/>
              <a:t>Tell a story</a:t>
            </a:r>
          </a:p>
          <a:p>
            <a:endParaRPr lang="en-US" sz="2000" dirty="0"/>
          </a:p>
        </p:txBody>
      </p:sp>
    </p:spTree>
    <p:extLst>
      <p:ext uri="{BB962C8B-B14F-4D97-AF65-F5344CB8AC3E}">
        <p14:creationId xmlns:p14="http://schemas.microsoft.com/office/powerpoint/2010/main" val="202200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Quick Recap</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Grammar of graphics</a:t>
            </a:r>
          </a:p>
          <a:p>
            <a:r>
              <a:rPr lang="en-US" dirty="0"/>
              <a:t>R setup</a:t>
            </a:r>
          </a:p>
          <a:p>
            <a:r>
              <a:rPr lang="en-US" dirty="0"/>
              <a:t>Making a plot</a:t>
            </a:r>
          </a:p>
        </p:txBody>
      </p:sp>
    </p:spTree>
    <p:extLst>
      <p:ext uri="{BB962C8B-B14F-4D97-AF65-F5344CB8AC3E}">
        <p14:creationId xmlns:p14="http://schemas.microsoft.com/office/powerpoint/2010/main" val="1063841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1502965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inst_list</a:t>
            </a:r>
            <a:r>
              <a:rPr lang="en-US" sz="3600" dirty="0"/>
              <a:t>)</a:t>
            </a:r>
          </a:p>
        </p:txBody>
      </p:sp>
      <p:pic>
        <p:nvPicPr>
          <p:cNvPr id="4" name="Content Placeholder 3">
            <a:extLst>
              <a:ext uri="{FF2B5EF4-FFF2-40B4-BE49-F238E27FC236}">
                <a16:creationId xmlns:a16="http://schemas.microsoft.com/office/drawing/2014/main" id="{2566C0A7-AA90-4687-9D86-AAA3E8AD2F4A}"/>
              </a:ext>
            </a:extLst>
          </p:cNvPr>
          <p:cNvPicPr>
            <a:picLocks noGrp="1" noChangeAspect="1"/>
          </p:cNvPicPr>
          <p:nvPr>
            <p:ph idx="1"/>
          </p:nvPr>
        </p:nvPicPr>
        <p:blipFill>
          <a:blip r:embed="rId3"/>
          <a:stretch>
            <a:fillRect/>
          </a:stretch>
        </p:blipFill>
        <p:spPr>
          <a:xfrm>
            <a:off x="2698631" y="1231900"/>
            <a:ext cx="6794738" cy="4754880"/>
          </a:xfrm>
          <a:prstGeom prst="rect">
            <a:avLst/>
          </a:prstGeom>
        </p:spPr>
      </p:pic>
    </p:spTree>
    <p:extLst>
      <p:ext uri="{BB962C8B-B14F-4D97-AF65-F5344CB8AC3E}">
        <p14:creationId xmlns:p14="http://schemas.microsoft.com/office/powerpoint/2010/main" val="1774599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318596" y="1049866"/>
            <a:ext cx="11554808" cy="5486400"/>
          </a:xfrm>
          <a:prstGeom prst="rect">
            <a:avLst/>
          </a:prstGeom>
        </p:spPr>
      </p:pic>
    </p:spTree>
    <p:extLst>
      <p:ext uri="{BB962C8B-B14F-4D97-AF65-F5344CB8AC3E}">
        <p14:creationId xmlns:p14="http://schemas.microsoft.com/office/powerpoint/2010/main" val="113686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412847" y="1049866"/>
            <a:ext cx="11366306" cy="5486400"/>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inst_enrlmnt_plot</a:t>
            </a:r>
            <a:r>
              <a:rPr lang="en-US" sz="3600" dirty="0"/>
              <a:t>)</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344501" y="1049866"/>
            <a:ext cx="11502998" cy="5486400"/>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285262" y="1049866"/>
            <a:ext cx="11621476" cy="5486400"/>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pic>
        <p:nvPicPr>
          <p:cNvPr id="16" name="Content Placeholder 15">
            <a:extLst>
              <a:ext uri="{FF2B5EF4-FFF2-40B4-BE49-F238E27FC236}">
                <a16:creationId xmlns:a16="http://schemas.microsoft.com/office/drawing/2014/main" id="{E518BECE-5129-4B2C-A91F-CB1F490D2215}"/>
              </a:ext>
            </a:extLst>
          </p:cNvPr>
          <p:cNvPicPr>
            <a:picLocks noGrp="1" noChangeAspect="1"/>
          </p:cNvPicPr>
          <p:nvPr>
            <p:ph idx="1"/>
          </p:nvPr>
        </p:nvPicPr>
        <p:blipFill>
          <a:blip r:embed="rId3"/>
          <a:stretch>
            <a:fillRect/>
          </a:stretch>
        </p:blipFill>
        <p:spPr>
          <a:xfrm>
            <a:off x="248621" y="1828800"/>
            <a:ext cx="11694759" cy="3200400"/>
          </a:xfrm>
        </p:spPr>
      </p:pic>
    </p:spTree>
    <p:extLst>
      <p:ext uri="{BB962C8B-B14F-4D97-AF65-F5344CB8AC3E}">
        <p14:creationId xmlns:p14="http://schemas.microsoft.com/office/powerpoint/2010/main" val="2810378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16" name="Content Placeholder 15">
            <a:extLst>
              <a:ext uri="{FF2B5EF4-FFF2-40B4-BE49-F238E27FC236}">
                <a16:creationId xmlns:a16="http://schemas.microsoft.com/office/drawing/2014/main" id="{C19833A0-F0E2-4DBC-AC5E-588233C24501}"/>
              </a:ext>
            </a:extLst>
          </p:cNvPr>
          <p:cNvPicPr>
            <a:picLocks noGrp="1" noChangeAspect="1"/>
          </p:cNvPicPr>
          <p:nvPr>
            <p:ph idx="1"/>
          </p:nvPr>
        </p:nvPicPr>
        <p:blipFill>
          <a:blip r:embed="rId3"/>
          <a:stretch>
            <a:fillRect/>
          </a:stretch>
        </p:blipFill>
        <p:spPr>
          <a:xfrm>
            <a:off x="318596" y="1049866"/>
            <a:ext cx="11554807" cy="5486400"/>
          </a:xfrm>
        </p:spPr>
      </p:pic>
    </p:spTree>
    <p:extLst>
      <p:ext uri="{BB962C8B-B14F-4D97-AF65-F5344CB8AC3E}">
        <p14:creationId xmlns:p14="http://schemas.microsoft.com/office/powerpoint/2010/main" val="2137391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Datasets of (x, y) coordinate pairs</a:t>
            </a:r>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extLst>
              <p:ext uri="{D42A27DB-BD31-4B8C-83A1-F6EECF244321}">
                <p14:modId xmlns:p14="http://schemas.microsoft.com/office/powerpoint/2010/main" val="843297270"/>
              </p:ext>
            </p:extLst>
          </p:nvPr>
        </p:nvGraphicFramePr>
        <p:xfrm>
          <a:off x="3048000" y="1779205"/>
          <a:ext cx="6096000" cy="3973830"/>
        </p:xfrm>
        <a:graphic>
          <a:graphicData uri="http://schemas.openxmlformats.org/drawingml/2006/table">
            <a:tbl>
              <a:tblPr/>
              <a:tblGrid>
                <a:gridCol w="1016000">
                  <a:extLst>
                    <a:ext uri="{9D8B030D-6E8A-4147-A177-3AD203B41FA5}">
                      <a16:colId xmlns:a16="http://schemas.microsoft.com/office/drawing/2014/main" val="3514377628"/>
                    </a:ext>
                  </a:extLst>
                </a:gridCol>
                <a:gridCol w="1016000">
                  <a:extLst>
                    <a:ext uri="{9D8B030D-6E8A-4147-A177-3AD203B41FA5}">
                      <a16:colId xmlns:a16="http://schemas.microsoft.com/office/drawing/2014/main" val="1229020904"/>
                    </a:ext>
                  </a:extLst>
                </a:gridCol>
                <a:gridCol w="1016000">
                  <a:extLst>
                    <a:ext uri="{9D8B030D-6E8A-4147-A177-3AD203B41FA5}">
                      <a16:colId xmlns:a16="http://schemas.microsoft.com/office/drawing/2014/main" val="737257283"/>
                    </a:ext>
                  </a:extLst>
                </a:gridCol>
                <a:gridCol w="1016000">
                  <a:extLst>
                    <a:ext uri="{9D8B030D-6E8A-4147-A177-3AD203B41FA5}">
                      <a16:colId xmlns:a16="http://schemas.microsoft.com/office/drawing/2014/main" val="2250899184"/>
                    </a:ext>
                  </a:extLst>
                </a:gridCol>
                <a:gridCol w="1016000">
                  <a:extLst>
                    <a:ext uri="{9D8B030D-6E8A-4147-A177-3AD203B41FA5}">
                      <a16:colId xmlns:a16="http://schemas.microsoft.com/office/drawing/2014/main" val="2654916173"/>
                    </a:ext>
                  </a:extLst>
                </a:gridCol>
                <a:gridCol w="1016000">
                  <a:extLst>
                    <a:ext uri="{9D8B030D-6E8A-4147-A177-3AD203B41FA5}">
                      <a16:colId xmlns:a16="http://schemas.microsoft.com/office/drawing/2014/main" val="1997414688"/>
                    </a:ext>
                  </a:extLst>
                </a:gridCol>
              </a:tblGrid>
              <a:tr h="190500">
                <a:tc>
                  <a:txBody>
                    <a:bodyPr/>
                    <a:lstStyle/>
                    <a:p>
                      <a:pPr algn="ctr" fontAlgn="b"/>
                      <a:r>
                        <a:rPr lang="en-US" sz="1800" b="1" i="0" u="none" strike="noStrike">
                          <a:solidFill>
                            <a:srgbClr val="000000"/>
                          </a:solidFill>
                          <a:effectLst/>
                          <a:latin typeface="Calibri" panose="020F0502020204030204" pitchFamily="34" charset="0"/>
                        </a:rPr>
                        <a:t>dataset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corr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spTree>
    <p:extLst>
      <p:ext uri="{BB962C8B-B14F-4D97-AF65-F5344CB8AC3E}">
        <p14:creationId xmlns:p14="http://schemas.microsoft.com/office/powerpoint/2010/main" val="2131451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6" name="Content Placeholder 5">
            <a:extLst>
              <a:ext uri="{FF2B5EF4-FFF2-40B4-BE49-F238E27FC236}">
                <a16:creationId xmlns:a16="http://schemas.microsoft.com/office/drawing/2014/main" id="{39B42539-E929-4088-AD3B-77529B70B1B4}"/>
              </a:ext>
            </a:extLst>
          </p:cNvPr>
          <p:cNvPicPr>
            <a:picLocks noGrp="1" noChangeAspect="1"/>
          </p:cNvPicPr>
          <p:nvPr>
            <p:ph idx="1"/>
          </p:nvPr>
        </p:nvPicPr>
        <p:blipFill>
          <a:blip r:embed="rId3"/>
          <a:stretch>
            <a:fillRect/>
          </a:stretch>
        </p:blipFill>
        <p:spPr>
          <a:xfrm>
            <a:off x="288669" y="1049866"/>
            <a:ext cx="11614661" cy="5486400"/>
          </a:xfrm>
        </p:spPr>
      </p:pic>
    </p:spTree>
    <p:extLst>
      <p:ext uri="{BB962C8B-B14F-4D97-AF65-F5344CB8AC3E}">
        <p14:creationId xmlns:p14="http://schemas.microsoft.com/office/powerpoint/2010/main" val="34671904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inst_enrlmnt_plot</a:t>
            </a:r>
            <a:r>
              <a:rPr lang="en-US" sz="3600" dirty="0"/>
              <a:t>)</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575405" y="1049866"/>
            <a:ext cx="11041190" cy="5486400"/>
          </a:xfrm>
          <a:prstGeom prst="rect">
            <a:avLst/>
          </a:prstGeom>
        </p:spPr>
      </p:pic>
    </p:spTree>
    <p:extLst>
      <p:ext uri="{BB962C8B-B14F-4D97-AF65-F5344CB8AC3E}">
        <p14:creationId xmlns:p14="http://schemas.microsoft.com/office/powerpoint/2010/main" val="31164220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605812" y="1049866"/>
            <a:ext cx="10980376" cy="5486400"/>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498493" y="1049866"/>
            <a:ext cx="11195013" cy="5486400"/>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318423" y="1049866"/>
            <a:ext cx="11555154" cy="5486400"/>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 (</a:t>
            </a:r>
            <a:r>
              <a:rPr lang="en-US" sz="3600" dirty="0" err="1"/>
              <a:t>inst_enrlmnt_plot_sub</a:t>
            </a:r>
            <a:r>
              <a:rPr lang="en-US" sz="3600" dirty="0"/>
              <a:t>)</a:t>
            </a:r>
          </a:p>
        </p:txBody>
      </p:sp>
      <p:pic>
        <p:nvPicPr>
          <p:cNvPr id="7" name="Content Placeholder 6">
            <a:extLst>
              <a:ext uri="{FF2B5EF4-FFF2-40B4-BE49-F238E27FC236}">
                <a16:creationId xmlns:a16="http://schemas.microsoft.com/office/drawing/2014/main" id="{DF24CF08-0154-4E89-818F-CF590507CF19}"/>
              </a:ext>
            </a:extLst>
          </p:cNvPr>
          <p:cNvPicPr>
            <a:picLocks noGrp="1" noChangeAspect="1"/>
          </p:cNvPicPr>
          <p:nvPr>
            <p:ph idx="1"/>
          </p:nvPr>
        </p:nvPicPr>
        <p:blipFill>
          <a:blip r:embed="rId3"/>
          <a:stretch>
            <a:fillRect/>
          </a:stretch>
        </p:blipFill>
        <p:spPr>
          <a:xfrm>
            <a:off x="4459924" y="1698103"/>
            <a:ext cx="3272151" cy="4351338"/>
          </a:xfrm>
        </p:spPr>
      </p:pic>
    </p:spTree>
    <p:extLst>
      <p:ext uri="{BB962C8B-B14F-4D97-AF65-F5344CB8AC3E}">
        <p14:creationId xmlns:p14="http://schemas.microsoft.com/office/powerpoint/2010/main" val="4678912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pic>
        <p:nvPicPr>
          <p:cNvPr id="13" name="Content Placeholder 12">
            <a:extLst>
              <a:ext uri="{FF2B5EF4-FFF2-40B4-BE49-F238E27FC236}">
                <a16:creationId xmlns:a16="http://schemas.microsoft.com/office/drawing/2014/main" id="{DC9CF0F2-6F9A-482D-821D-71710FD9F37C}"/>
              </a:ext>
            </a:extLst>
          </p:cNvPr>
          <p:cNvPicPr>
            <a:picLocks noGrp="1" noChangeAspect="1"/>
          </p:cNvPicPr>
          <p:nvPr>
            <p:ph idx="1"/>
          </p:nvPr>
        </p:nvPicPr>
        <p:blipFill>
          <a:blip r:embed="rId3"/>
          <a:stretch>
            <a:fillRect/>
          </a:stretch>
        </p:blipFill>
        <p:spPr>
          <a:xfrm>
            <a:off x="291718" y="1049866"/>
            <a:ext cx="11608563" cy="5486400"/>
          </a:xfrm>
        </p:spPr>
      </p:pic>
    </p:spTree>
    <p:extLst>
      <p:ext uri="{BB962C8B-B14F-4D97-AF65-F5344CB8AC3E}">
        <p14:creationId xmlns:p14="http://schemas.microsoft.com/office/powerpoint/2010/main" val="37803855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pic>
        <p:nvPicPr>
          <p:cNvPr id="11" name="Content Placeholder 10">
            <a:extLst>
              <a:ext uri="{FF2B5EF4-FFF2-40B4-BE49-F238E27FC236}">
                <a16:creationId xmlns:a16="http://schemas.microsoft.com/office/drawing/2014/main" id="{EA37DBF5-3B2A-410E-AD56-BE49D4B2E6C2}"/>
              </a:ext>
            </a:extLst>
          </p:cNvPr>
          <p:cNvPicPr>
            <a:picLocks noGrp="1" noChangeAspect="1"/>
          </p:cNvPicPr>
          <p:nvPr>
            <p:ph idx="1"/>
          </p:nvPr>
        </p:nvPicPr>
        <p:blipFill>
          <a:blip r:embed="rId3"/>
          <a:stretch>
            <a:fillRect/>
          </a:stretch>
        </p:blipFill>
        <p:spPr>
          <a:xfrm>
            <a:off x="321661" y="1049866"/>
            <a:ext cx="11548677" cy="5486400"/>
          </a:xfrm>
        </p:spPr>
      </p:pic>
    </p:spTree>
    <p:extLst>
      <p:ext uri="{BB962C8B-B14F-4D97-AF65-F5344CB8AC3E}">
        <p14:creationId xmlns:p14="http://schemas.microsoft.com/office/powerpoint/2010/main" val="36582962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B89693C3-52A1-40A9-9AE5-AF7DBBD851B5}"/>
              </a:ext>
            </a:extLst>
          </p:cNvPr>
          <p:cNvPicPr>
            <a:picLocks noGrp="1" noChangeAspect="1"/>
          </p:cNvPicPr>
          <p:nvPr>
            <p:ph idx="1"/>
          </p:nvPr>
        </p:nvPicPr>
        <p:blipFill>
          <a:blip r:embed="rId3"/>
          <a:stretch>
            <a:fillRect/>
          </a:stretch>
        </p:blipFill>
        <p:spPr>
          <a:xfrm>
            <a:off x="227835" y="1049866"/>
            <a:ext cx="11736329" cy="5486400"/>
          </a:xfrm>
        </p:spPr>
      </p:pic>
    </p:spTree>
    <p:extLst>
      <p:ext uri="{BB962C8B-B14F-4D97-AF65-F5344CB8AC3E}">
        <p14:creationId xmlns:p14="http://schemas.microsoft.com/office/powerpoint/2010/main" val="651535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a:xfrm>
            <a:off x="643467" y="321734"/>
            <a:ext cx="10905066" cy="1135737"/>
          </a:xfrm>
        </p:spPr>
        <p:txBody>
          <a:bodyPr>
            <a:normAutofit/>
          </a:bodyPr>
          <a:lstStyle/>
          <a:p>
            <a:r>
              <a:rPr lang="en-US" sz="3600" dirty="0"/>
              <a:t>Datasets Visualized</a:t>
            </a:r>
          </a:p>
        </p:txBody>
      </p:sp>
      <p:pic>
        <p:nvPicPr>
          <p:cNvPr id="2050" name="Picture 2">
            <a:extLst>
              <a:ext uri="{FF2B5EF4-FFF2-40B4-BE49-F238E27FC236}">
                <a16:creationId xmlns:a16="http://schemas.microsoft.com/office/drawing/2014/main" id="{4D29E71D-D78E-4581-8607-8C6D6EDCD6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43855" y="1049866"/>
            <a:ext cx="870429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489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7" name="Content Placeholder 6">
            <a:extLst>
              <a:ext uri="{FF2B5EF4-FFF2-40B4-BE49-F238E27FC236}">
                <a16:creationId xmlns:a16="http://schemas.microsoft.com/office/drawing/2014/main" id="{BC10D95B-386B-4635-B104-334BDCCC732F}"/>
              </a:ext>
            </a:extLst>
          </p:cNvPr>
          <p:cNvPicPr>
            <a:picLocks noGrp="1" noChangeAspect="1"/>
          </p:cNvPicPr>
          <p:nvPr>
            <p:ph idx="1"/>
          </p:nvPr>
        </p:nvPicPr>
        <p:blipFill>
          <a:blip r:embed="rId3"/>
          <a:stretch>
            <a:fillRect/>
          </a:stretch>
        </p:blipFill>
        <p:spPr>
          <a:xfrm>
            <a:off x="180229" y="1049866"/>
            <a:ext cx="11831541" cy="5486400"/>
          </a:xfrm>
        </p:spPr>
      </p:pic>
    </p:spTree>
    <p:extLst>
      <p:ext uri="{BB962C8B-B14F-4D97-AF65-F5344CB8AC3E}">
        <p14:creationId xmlns:p14="http://schemas.microsoft.com/office/powerpoint/2010/main" val="31262197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inst_compl_plot</a:t>
            </a:r>
            <a:r>
              <a:rPr lang="en-US" sz="3600" dirty="0"/>
              <a:t>)</a:t>
            </a:r>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40" y="1253331"/>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442193" y="1049866"/>
            <a:ext cx="11307614" cy="5486400"/>
          </a:xfrm>
          <a:prstGeom prst="rect">
            <a:avLst/>
          </a:prstGeom>
        </p:spPr>
      </p:pic>
    </p:spTree>
    <p:extLst>
      <p:ext uri="{BB962C8B-B14F-4D97-AF65-F5344CB8AC3E}">
        <p14:creationId xmlns:p14="http://schemas.microsoft.com/office/powerpoint/2010/main" val="5709233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376543" y="1049866"/>
            <a:ext cx="11438914" cy="5486400"/>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351824" y="1049866"/>
            <a:ext cx="11488352" cy="5486400"/>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388005" y="1049866"/>
            <a:ext cx="11415990" cy="5486400"/>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262804" y="1049866"/>
            <a:ext cx="11666392" cy="5486400"/>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338714" y="1049866"/>
            <a:ext cx="11514571" cy="5486400"/>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370566" y="1049866"/>
            <a:ext cx="11450868" cy="5486400"/>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403860" y="1049866"/>
            <a:ext cx="11384280" cy="5486400"/>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3" name="Content Placeholder 2">
            <a:extLst>
              <a:ext uri="{FF2B5EF4-FFF2-40B4-BE49-F238E27FC236}">
                <a16:creationId xmlns:a16="http://schemas.microsoft.com/office/drawing/2014/main" id="{4ECE313C-FAFA-4712-A1C7-554E8DA02BF0}"/>
              </a:ext>
            </a:extLst>
          </p:cNvPr>
          <p:cNvSpPr>
            <a:spLocks noGrp="1"/>
          </p:cNvSpPr>
          <p:nvPr>
            <p:ph idx="1"/>
          </p:nvPr>
        </p:nvSpPr>
        <p:spPr>
          <a:xfrm>
            <a:off x="643467" y="1782981"/>
            <a:ext cx="10905066" cy="4393982"/>
          </a:xfrm>
        </p:spPr>
        <p:txBody>
          <a:bodyPr>
            <a:normAutofit/>
          </a:bodyPr>
          <a:lstStyle/>
          <a:p>
            <a:pPr marL="0" indent="0">
              <a:buNone/>
            </a:pPr>
            <a:r>
              <a:rPr lang="en-US" dirty="0"/>
              <a:t>“A good visualization is:</a:t>
            </a:r>
          </a:p>
          <a:p>
            <a:pPr marL="514350" indent="-514350">
              <a:buFont typeface="+mj-lt"/>
              <a:buAutoNum type="arabicPeriod"/>
            </a:pPr>
            <a:r>
              <a:rPr lang="en-US" dirty="0"/>
              <a:t>reliable information,</a:t>
            </a:r>
          </a:p>
          <a:p>
            <a:pPr marL="514350" indent="-514350">
              <a:buFont typeface="+mj-lt"/>
              <a:buAutoNum type="arabicPeriod"/>
            </a:pPr>
            <a:r>
              <a:rPr lang="en-US" dirty="0"/>
              <a:t>visually encoded so relevant patterns become noticeable,</a:t>
            </a:r>
          </a:p>
          <a:p>
            <a:pPr marL="514350" indent="-514350">
              <a:buFont typeface="+mj-lt"/>
              <a:buAutoNum type="arabicPeriod"/>
            </a:pPr>
            <a:r>
              <a:rPr lang="en-US" dirty="0"/>
              <a:t>organized in a way that enables at least some exploration, when it’s appropriate,</a:t>
            </a:r>
          </a:p>
          <a:p>
            <a:pPr marL="514350" indent="-514350">
              <a:buFont typeface="+mj-lt"/>
              <a:buAutoNum type="arabicPeriod"/>
            </a:pPr>
            <a:r>
              <a:rPr lang="en-US" dirty="0"/>
              <a:t>and presented in an attractive manner, but always remembering that honesty, clarity, and depth come first.”</a:t>
            </a:r>
          </a:p>
          <a:p>
            <a:pPr marL="0" indent="0">
              <a:buNone/>
            </a:pPr>
            <a:endParaRPr lang="en-US" sz="2000" dirty="0"/>
          </a:p>
        </p:txBody>
      </p:sp>
      <p:sp>
        <p:nvSpPr>
          <p:cNvPr id="4" name="Rectangle 3">
            <a:extLst>
              <a:ext uri="{FF2B5EF4-FFF2-40B4-BE49-F238E27FC236}">
                <a16:creationId xmlns:a16="http://schemas.microsoft.com/office/drawing/2014/main" id="{F4E412A4-C6B2-4CA1-893F-DF47512D2C8C}"/>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12)</a:t>
            </a:r>
            <a:endParaRPr lang="en-US" sz="1100" dirty="0"/>
          </a:p>
        </p:txBody>
      </p:sp>
    </p:spTree>
    <p:extLst>
      <p:ext uri="{BB962C8B-B14F-4D97-AF65-F5344CB8AC3E}">
        <p14:creationId xmlns:p14="http://schemas.microsoft.com/office/powerpoint/2010/main" val="41401226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D3D78440-B5E1-4ACF-8D28-9133F4FD7B1B}"/>
              </a:ext>
            </a:extLst>
          </p:cNvPr>
          <p:cNvPicPr>
            <a:picLocks noGrp="1" noChangeAspect="1"/>
          </p:cNvPicPr>
          <p:nvPr>
            <p:ph idx="1"/>
          </p:nvPr>
        </p:nvPicPr>
        <p:blipFill>
          <a:blip r:embed="rId3"/>
          <a:stretch>
            <a:fillRect/>
          </a:stretch>
        </p:blipFill>
        <p:spPr>
          <a:xfrm>
            <a:off x="245628" y="1049866"/>
            <a:ext cx="11700744" cy="5486400"/>
          </a:xfrm>
        </p:spPr>
      </p:pic>
    </p:spTree>
    <p:extLst>
      <p:ext uri="{BB962C8B-B14F-4D97-AF65-F5344CB8AC3E}">
        <p14:creationId xmlns:p14="http://schemas.microsoft.com/office/powerpoint/2010/main" val="4224318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6CFBF86F-00CA-4B01-BE63-FFA13F3E341B}"/>
              </a:ext>
            </a:extLst>
          </p:cNvPr>
          <p:cNvPicPr>
            <a:picLocks noGrp="1" noChangeAspect="1"/>
          </p:cNvPicPr>
          <p:nvPr>
            <p:ph idx="1"/>
          </p:nvPr>
        </p:nvPicPr>
        <p:blipFill>
          <a:blip r:embed="rId3"/>
          <a:stretch>
            <a:fillRect/>
          </a:stretch>
        </p:blipFill>
        <p:spPr>
          <a:xfrm>
            <a:off x="255011" y="1049866"/>
            <a:ext cx="11681978" cy="5486400"/>
          </a:xfrm>
        </p:spPr>
      </p:pic>
    </p:spTree>
    <p:extLst>
      <p:ext uri="{BB962C8B-B14F-4D97-AF65-F5344CB8AC3E}">
        <p14:creationId xmlns:p14="http://schemas.microsoft.com/office/powerpoint/2010/main" val="2860997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73F7D245-2315-4AC3-AE79-52FD5C83A70C}"/>
              </a:ext>
            </a:extLst>
          </p:cNvPr>
          <p:cNvPicPr>
            <a:picLocks noGrp="1" noChangeAspect="1"/>
          </p:cNvPicPr>
          <p:nvPr>
            <p:ph idx="1"/>
          </p:nvPr>
        </p:nvPicPr>
        <p:blipFill>
          <a:blip r:embed="rId3"/>
          <a:stretch>
            <a:fillRect/>
          </a:stretch>
        </p:blipFill>
        <p:spPr>
          <a:xfrm>
            <a:off x="294424" y="1049866"/>
            <a:ext cx="11603152" cy="5486400"/>
          </a:xfrm>
        </p:spPr>
      </p:pic>
    </p:spTree>
    <p:extLst>
      <p:ext uri="{BB962C8B-B14F-4D97-AF65-F5344CB8AC3E}">
        <p14:creationId xmlns:p14="http://schemas.microsoft.com/office/powerpoint/2010/main" val="17180474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AC0BBEAB-4FE5-48CF-BBD6-0FD3A01037BC}"/>
              </a:ext>
            </a:extLst>
          </p:cNvPr>
          <p:cNvPicPr>
            <a:picLocks noGrp="1" noChangeAspect="1"/>
          </p:cNvPicPr>
          <p:nvPr>
            <p:ph idx="1"/>
          </p:nvPr>
        </p:nvPicPr>
        <p:blipFill>
          <a:blip r:embed="rId3"/>
          <a:stretch>
            <a:fillRect/>
          </a:stretch>
        </p:blipFill>
        <p:spPr>
          <a:xfrm>
            <a:off x="241753" y="1049866"/>
            <a:ext cx="11708493" cy="5486400"/>
          </a:xfrm>
        </p:spPr>
      </p:pic>
    </p:spTree>
    <p:extLst>
      <p:ext uri="{BB962C8B-B14F-4D97-AF65-F5344CB8AC3E}">
        <p14:creationId xmlns:p14="http://schemas.microsoft.com/office/powerpoint/2010/main" val="28178759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6" name="Content Placeholder 5">
            <a:extLst>
              <a:ext uri="{FF2B5EF4-FFF2-40B4-BE49-F238E27FC236}">
                <a16:creationId xmlns:a16="http://schemas.microsoft.com/office/drawing/2014/main" id="{D80BEBBA-E53A-497A-A8AF-8ACE03FB27BC}"/>
              </a:ext>
            </a:extLst>
          </p:cNvPr>
          <p:cNvPicPr>
            <a:picLocks noGrp="1" noChangeAspect="1"/>
          </p:cNvPicPr>
          <p:nvPr>
            <p:ph idx="1"/>
          </p:nvPr>
        </p:nvPicPr>
        <p:blipFill rotWithShape="1">
          <a:blip r:embed="rId3"/>
          <a:srcRect r="52934"/>
          <a:stretch/>
        </p:blipFill>
        <p:spPr>
          <a:xfrm>
            <a:off x="157213" y="1207232"/>
            <a:ext cx="5938787" cy="5486400"/>
          </a:xfrm>
        </p:spPr>
      </p:pic>
      <p:pic>
        <p:nvPicPr>
          <p:cNvPr id="9" name="Picture 8">
            <a:extLst>
              <a:ext uri="{FF2B5EF4-FFF2-40B4-BE49-F238E27FC236}">
                <a16:creationId xmlns:a16="http://schemas.microsoft.com/office/drawing/2014/main" id="{BF92C1D9-96B6-4A44-8275-64A57062FB72}"/>
              </a:ext>
            </a:extLst>
          </p:cNvPr>
          <p:cNvPicPr>
            <a:picLocks noChangeAspect="1"/>
          </p:cNvPicPr>
          <p:nvPr/>
        </p:nvPicPr>
        <p:blipFill rotWithShape="1">
          <a:blip r:embed="rId3"/>
          <a:srcRect l="51289"/>
          <a:stretch/>
        </p:blipFill>
        <p:spPr>
          <a:xfrm>
            <a:off x="6096000" y="1207232"/>
            <a:ext cx="5938788" cy="5301220"/>
          </a:xfrm>
          <a:prstGeom prst="rect">
            <a:avLst/>
          </a:prstGeom>
        </p:spPr>
      </p:pic>
    </p:spTree>
    <p:extLst>
      <p:ext uri="{BB962C8B-B14F-4D97-AF65-F5344CB8AC3E}">
        <p14:creationId xmlns:p14="http://schemas.microsoft.com/office/powerpoint/2010/main" val="7813916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7" name="Content Placeholder 6">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06880" y="1049866"/>
            <a:ext cx="8778240" cy="5486399"/>
          </a:xfrm>
        </p:spPr>
      </p:pic>
    </p:spTree>
    <p:extLst>
      <p:ext uri="{BB962C8B-B14F-4D97-AF65-F5344CB8AC3E}">
        <p14:creationId xmlns:p14="http://schemas.microsoft.com/office/powerpoint/2010/main" val="22961347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017101"/>
            <a:ext cx="11887200" cy="5486400"/>
          </a:xfrm>
        </p:spPr>
      </p:pic>
    </p:spTree>
    <p:extLst>
      <p:ext uri="{BB962C8B-B14F-4D97-AF65-F5344CB8AC3E}">
        <p14:creationId xmlns:p14="http://schemas.microsoft.com/office/powerpoint/2010/main" val="42942336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4838022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sz="2000" dirty="0">
                <a:hlinkClick r:id="rId3"/>
              </a:rPr>
              <a:t>ggplot2: Elegant Graphics for Data Analysis by  Hadley Wickham</a:t>
            </a:r>
            <a:endParaRPr lang="en-US" sz="2000" dirty="0"/>
          </a:p>
          <a:p>
            <a:pPr lvl="1"/>
            <a:r>
              <a:rPr lang="en-US" sz="2000" dirty="0">
                <a:hlinkClick r:id="rId4"/>
              </a:rPr>
              <a:t>Data Visualization Chapter in R for Data Science by Hadley Wickham &amp; Garrett </a:t>
            </a:r>
            <a:r>
              <a:rPr lang="en-US" sz="2000" dirty="0" err="1">
                <a:hlinkClick r:id="rId4"/>
              </a:rPr>
              <a:t>Grolemund</a:t>
            </a:r>
            <a:endParaRPr lang="en-US" sz="2000" dirty="0"/>
          </a:p>
          <a:p>
            <a:pPr lvl="1"/>
            <a:r>
              <a:rPr lang="en-US" sz="2000" dirty="0">
                <a:hlinkClick r:id="rId5"/>
              </a:rPr>
              <a:t>ggplot2 Reference Guide </a:t>
            </a:r>
            <a:endParaRPr lang="en-US" sz="2000" dirty="0"/>
          </a:p>
          <a:p>
            <a:endParaRPr lang="en-US" dirty="0"/>
          </a:p>
        </p:txBody>
      </p:sp>
    </p:spTree>
    <p:extLst>
      <p:ext uri="{BB962C8B-B14F-4D97-AF65-F5344CB8AC3E}">
        <p14:creationId xmlns:p14="http://schemas.microsoft.com/office/powerpoint/2010/main" val="2543079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82398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1" name="Content Placeholder 4">
            <a:extLst>
              <a:ext uri="{FF2B5EF4-FFF2-40B4-BE49-F238E27FC236}">
                <a16:creationId xmlns:a16="http://schemas.microsoft.com/office/drawing/2014/main" id="{6E5EE2A7-7167-487D-8935-123F720C5FD1}"/>
              </a:ext>
            </a:extLst>
          </p:cNvPr>
          <p:cNvPicPr>
            <a:picLocks noChangeAspect="1"/>
          </p:cNvPicPr>
          <p:nvPr/>
        </p:nvPicPr>
        <p:blipFill>
          <a:blip r:embed="rId3"/>
          <a:stretch>
            <a:fillRect/>
          </a:stretch>
        </p:blipFill>
        <p:spPr>
          <a:xfrm>
            <a:off x="2710882" y="1049866"/>
            <a:ext cx="6770236" cy="5486400"/>
          </a:xfrm>
          <a:prstGeom prst="rect">
            <a:avLst/>
          </a:prstGeom>
        </p:spPr>
      </p:pic>
      <p:sp>
        <p:nvSpPr>
          <p:cNvPr id="13" name="Rectangle 12">
            <a:extLst>
              <a:ext uri="{FF2B5EF4-FFF2-40B4-BE49-F238E27FC236}">
                <a16:creationId xmlns:a16="http://schemas.microsoft.com/office/drawing/2014/main" id="{92D1256F-8AC8-48F5-89B4-0AB4E8F34F30}"/>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(Few, 2004, p. 5)</a:t>
            </a:r>
            <a:endParaRPr lang="en-US" sz="1100" dirty="0">
              <a:solidFill>
                <a:srgbClr val="8B8B8B"/>
              </a:solidFill>
            </a:endParaRPr>
          </a:p>
        </p:txBody>
      </p:sp>
    </p:spTree>
    <p:extLst>
      <p:ext uri="{BB962C8B-B14F-4D97-AF65-F5344CB8AC3E}">
        <p14:creationId xmlns:p14="http://schemas.microsoft.com/office/powerpoint/2010/main" val="2239142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0933596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782981"/>
            <a:ext cx="9904908" cy="4393982"/>
          </a:xfrm>
        </p:spPr>
        <p:txBody>
          <a:bodyPr>
            <a:normAutofit/>
          </a:bodyPr>
          <a:lstStyle/>
          <a:p>
            <a:pPr marL="0" indent="0">
              <a:buNone/>
            </a:pPr>
            <a:r>
              <a:rPr lang="en-US" sz="2000" dirty="0" err="1"/>
              <a:t>Bufe</a:t>
            </a:r>
            <a:r>
              <a:rPr lang="en-US" sz="2000" dirty="0"/>
              <a:t>, A. (2019, November 26). Gestalt principles: The complete overview. Retrieved March 08, 2021, from https://uxcam.com/blog/gestalt-principles/</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a:t>Few, S. (2004). Tapping the Power of Visual Perception. Retrieved March 7, 2021, from https://www.perceptualedge.com/articles/ie/visual_perception.pdf</a:t>
            </a:r>
          </a:p>
          <a:p>
            <a:pPr marL="0" indent="0">
              <a:buNone/>
            </a:pPr>
            <a:r>
              <a:rPr lang="en-US" sz="2000" dirty="0"/>
              <a:t>Healy, K. (2019). </a:t>
            </a:r>
            <a:r>
              <a:rPr lang="en-US" sz="2000" i="1" dirty="0"/>
              <a:t>Data visualization: A practical introduction</a:t>
            </a:r>
            <a:r>
              <a:rPr lang="en-US" sz="2000" dirty="0"/>
              <a:t>. Princeton, NJ: Princeton university press.</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18840135"/>
      </p:ext>
    </p:extLst>
  </p:cSld>
  <p:clrMapOvr>
    <a:masterClrMapping/>
  </p:clrMapOvr>
</p:sld>
</file>

<file path=ppt/theme/theme1.xml><?xml version="1.0" encoding="utf-8"?>
<a:theme xmlns:a="http://schemas.openxmlformats.org/drawingml/2006/main" name="1_Office Theme">
  <a:themeElements>
    <a:clrScheme name="Custom 1">
      <a:dk1>
        <a:srgbClr val="002045"/>
      </a:dk1>
      <a:lt1>
        <a:srgbClr val="FFFFFF"/>
      </a:lt1>
      <a:dk2>
        <a:srgbClr val="002045"/>
      </a:dk2>
      <a:lt2>
        <a:srgbClr val="FFFFFF"/>
      </a:lt2>
      <a:accent1>
        <a:srgbClr val="2C7F93"/>
      </a:accent1>
      <a:accent2>
        <a:srgbClr val="59DCE3"/>
      </a:accent2>
      <a:accent3>
        <a:srgbClr val="E5E036"/>
      </a:accent3>
      <a:accent4>
        <a:srgbClr val="F75C45"/>
      </a:accent4>
      <a:accent5>
        <a:srgbClr val="0C2244"/>
      </a:accent5>
      <a:accent6>
        <a:srgbClr val="939598"/>
      </a:accent6>
      <a:hlink>
        <a:srgbClr val="58DBE2"/>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905</TotalTime>
  <Words>6209</Words>
  <Application>Microsoft Office PowerPoint</Application>
  <PresentationFormat>Widescreen</PresentationFormat>
  <Paragraphs>498</Paragraphs>
  <Slides>91</Slides>
  <Notes>85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91</vt:i4>
      </vt:variant>
    </vt:vector>
  </HeadingPairs>
  <TitlesOfParts>
    <vt:vector size="96" baseType="lpstr">
      <vt:lpstr>Arial</vt:lpstr>
      <vt:lpstr>Calibri</vt:lpstr>
      <vt:lpstr>Calibri Light</vt:lpstr>
      <vt:lpstr>MiloWeb</vt:lpstr>
      <vt:lpstr>1_Office Theme</vt:lpstr>
      <vt:lpstr>Data Visualization in R</vt:lpstr>
      <vt:lpstr>Hello!</vt:lpstr>
      <vt:lpstr>Day 1 Agenda</vt:lpstr>
      <vt:lpstr>Learning Outcomes</vt:lpstr>
      <vt:lpstr>Why visualize data?</vt:lpstr>
      <vt:lpstr>Datasets of (x, y) coordinate pairs</vt:lpstr>
      <vt:lpstr>Datasets Visualized</vt:lpstr>
      <vt:lpstr>Best Practices in Data Visualization</vt:lpstr>
      <vt:lpstr>Best Practices in Data Visualization</vt:lpstr>
      <vt:lpstr>Best Practices in Data Visualization</vt:lpstr>
      <vt:lpstr>Best Practices of Data Visualization</vt:lpstr>
      <vt:lpstr>Data Visualization in R</vt:lpstr>
      <vt:lpstr>What’s Possible with ggplot2?</vt:lpstr>
      <vt:lpstr>The Grammar of Graphics</vt:lpstr>
      <vt:lpstr>PowerPoint Presentation</vt:lpstr>
      <vt:lpstr>PowerPoint Presentation</vt:lpstr>
      <vt:lpstr>R Setup</vt:lpstr>
      <vt:lpstr>PowerPoint Presentation</vt:lpstr>
      <vt:lpstr>PowerPoint Presentation</vt:lpstr>
      <vt:lpstr>PowerPoint Presentation</vt:lpstr>
      <vt:lpstr>Data</vt:lpstr>
      <vt:lpstr>Plotting in R – Tidy Data (inst_adm_plot)</vt:lpstr>
      <vt:lpstr>Plotting in R – Data</vt:lpstr>
      <vt:lpstr>Plotting in R – Aesthetic Mappings</vt:lpstr>
      <vt:lpstr>Plotting in R – Geometric Objects</vt:lpstr>
      <vt:lpstr>Plotting in R – Make a Scatterplot</vt:lpstr>
      <vt:lpstr>Plotting in R – Make a Scatterplot</vt:lpstr>
      <vt:lpstr>Plotting in R – Make a Scatterplot</vt:lpstr>
      <vt:lpstr>Plotting in R – Make a Scatterplot</vt:lpstr>
      <vt:lpstr>Plotting in R – Make a Scatterplot</vt:lpstr>
      <vt:lpstr>Plotting in R – Make a Scatterplot</vt:lpstr>
      <vt:lpstr>Plotting in R –Tidy Data (inst_adm_plot)</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Plotting in R – Line Graph</vt:lpstr>
      <vt:lpstr>Plotting in R – Line Graph (Adjust Scales)</vt:lpstr>
      <vt:lpstr>Plotting in R – Line Graph</vt:lpstr>
      <vt:lpstr>Plotting in R – Line Graph</vt:lpstr>
      <vt:lpstr>Plotting in R – Line Graph</vt:lpstr>
      <vt:lpstr>What did we learn today?</vt:lpstr>
      <vt:lpstr>Questions</vt:lpstr>
      <vt:lpstr>Data Visualization in R</vt:lpstr>
      <vt:lpstr>Day 2 Agenda</vt:lpstr>
      <vt:lpstr>Learning Outcomes</vt:lpstr>
      <vt:lpstr>Quick Recap</vt:lpstr>
      <vt:lpstr>The Grammar of Graphics</vt:lpstr>
      <vt:lpstr>Plotting in R – Tidy Data (inst_list)</vt:lpstr>
      <vt:lpstr>Plotting in R – Geometric Objects</vt:lpstr>
      <vt:lpstr>Plotting in R – Aesthetic Mapping</vt:lpstr>
      <vt:lpstr>Plotting in R – Tidy Data (inst_enrlmnt_plot)</vt:lpstr>
      <vt:lpstr>Plotting in R – Geometric Objects</vt:lpstr>
      <vt:lpstr>Plotting in R – Aesthetic Mapping</vt:lpstr>
      <vt:lpstr>Plotting in R – Tidy Aggregated Data</vt:lpstr>
      <vt:lpstr>Plotting in R – Bar Graph of Aggregated Data</vt:lpstr>
      <vt:lpstr>Plotting in R – Bar Graph of Aggregated Data</vt:lpstr>
      <vt:lpstr>Plotting in R – Tidy Data (inst_enrlmnt_plot)</vt:lpstr>
      <vt:lpstr>Plotting in R – Facets</vt:lpstr>
      <vt:lpstr>Plotting in R – Facets</vt:lpstr>
      <vt:lpstr>Plotting in R – Facets</vt:lpstr>
      <vt:lpstr>Plotting in R – Facets</vt:lpstr>
      <vt:lpstr>Plotting in R – Tidy Aggregate Data (inst_enrlmnt_plot_sub)</vt:lpstr>
      <vt:lpstr>Plotting in R – Aesthetic Mapping &amp; Geometric Objects</vt:lpstr>
      <vt:lpstr>Plotting in R – Facets &amp; Formatting</vt:lpstr>
      <vt:lpstr>Plotting in R –Geometric Objects</vt:lpstr>
      <vt:lpstr>Plotting in R – Aesthetic Mapping</vt:lpstr>
      <vt:lpstr>Plotting in R – Tidy Data (inst_compl_plot)</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What’s Possible with ggplot2?</vt:lpstr>
      <vt:lpstr>PowerPoint Presentation</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104</cp:revision>
  <dcterms:created xsi:type="dcterms:W3CDTF">2021-03-06T21:07:36Z</dcterms:created>
  <dcterms:modified xsi:type="dcterms:W3CDTF">2021-04-09T20:33:04Z</dcterms:modified>
</cp:coreProperties>
</file>